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5" r:id="rId2"/>
    <p:sldId id="318" r:id="rId3"/>
    <p:sldId id="307" r:id="rId4"/>
    <p:sldId id="330" r:id="rId5"/>
    <p:sldId id="327" r:id="rId6"/>
    <p:sldId id="309" r:id="rId7"/>
    <p:sldId id="319" r:id="rId8"/>
    <p:sldId id="320" r:id="rId9"/>
    <p:sldId id="310" r:id="rId10"/>
    <p:sldId id="334" r:id="rId11"/>
    <p:sldId id="335" r:id="rId12"/>
    <p:sldId id="332" r:id="rId13"/>
    <p:sldId id="311" r:id="rId14"/>
    <p:sldId id="331" r:id="rId15"/>
    <p:sldId id="329" r:id="rId16"/>
    <p:sldId id="333" r:id="rId17"/>
  </p:sldIdLst>
  <p:sldSz cx="9144000" cy="6858000" type="screen4x3"/>
  <p:notesSz cx="6797675"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97" autoAdjust="0"/>
  </p:normalViewPr>
  <p:slideViewPr>
    <p:cSldViewPr>
      <p:cViewPr varScale="1">
        <p:scale>
          <a:sx n="37" d="100"/>
          <a:sy n="37" d="100"/>
        </p:scale>
        <p:origin x="510"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491"/>
          </a:xfrm>
          <a:prstGeom prst="rect">
            <a:avLst/>
          </a:prstGeom>
        </p:spPr>
        <p:txBody>
          <a:bodyPr vert="horz" lIns="91440" tIns="45720" rIns="91440" bIns="45720" rtlCol="0"/>
          <a:lstStyle>
            <a:lvl1pPr algn="r">
              <a:defRPr sz="1200"/>
            </a:lvl1pPr>
          </a:lstStyle>
          <a:p>
            <a:fld id="{E2A406D3-1673-4E30-BE49-3142E1F42DA9}" type="datetimeFigureOut">
              <a:rPr lang="fr-FR" smtClean="0"/>
              <a:pPr/>
              <a:t>08/11/2020</a:t>
            </a:fld>
            <a:endParaRPr lang="fr-FR"/>
          </a:p>
        </p:txBody>
      </p:sp>
      <p:sp>
        <p:nvSpPr>
          <p:cNvPr id="4" name="Espace réservé du pied de page 3"/>
          <p:cNvSpPr>
            <a:spLocks noGrp="1"/>
          </p:cNvSpPr>
          <p:nvPr>
            <p:ph type="ftr" sz="quarter" idx="2"/>
          </p:nvPr>
        </p:nvSpPr>
        <p:spPr>
          <a:xfrm>
            <a:off x="0" y="9431599"/>
            <a:ext cx="2945659" cy="49649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31599"/>
            <a:ext cx="2945659" cy="496491"/>
          </a:xfrm>
          <a:prstGeom prst="rect">
            <a:avLst/>
          </a:prstGeom>
        </p:spPr>
        <p:txBody>
          <a:bodyPr vert="horz" lIns="91440" tIns="45720" rIns="91440" bIns="45720" rtlCol="0" anchor="b"/>
          <a:lstStyle>
            <a:lvl1pPr algn="r">
              <a:defRPr sz="1200"/>
            </a:lvl1pPr>
          </a:lstStyle>
          <a:p>
            <a:fld id="{C3C8F11E-2186-402A-A67D-26DB057DD162}" type="slidenum">
              <a:rPr lang="fr-FR" smtClean="0"/>
              <a:pPr/>
              <a:t>‹N°›</a:t>
            </a:fld>
            <a:endParaRPr lang="fr-FR"/>
          </a:p>
        </p:txBody>
      </p:sp>
    </p:spTree>
    <p:extLst>
      <p:ext uri="{BB962C8B-B14F-4D97-AF65-F5344CB8AC3E}">
        <p14:creationId xmlns:p14="http://schemas.microsoft.com/office/powerpoint/2010/main" val="750944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491"/>
          </a:xfrm>
          <a:prstGeom prst="rect">
            <a:avLst/>
          </a:prstGeom>
        </p:spPr>
        <p:txBody>
          <a:bodyPr vert="horz" lIns="91440" tIns="45720" rIns="91440" bIns="45720" rtlCol="0"/>
          <a:lstStyle>
            <a:lvl1pPr algn="r">
              <a:defRPr sz="1200"/>
            </a:lvl1pPr>
          </a:lstStyle>
          <a:p>
            <a:fld id="{959D4C24-71A1-4D6E-855A-93826E855006}" type="datetimeFigureOut">
              <a:rPr lang="fr-FR" smtClean="0"/>
              <a:pPr/>
              <a:t>08/11/2020</a:t>
            </a:fld>
            <a:endParaRPr lang="fr-FR"/>
          </a:p>
        </p:txBody>
      </p:sp>
      <p:sp>
        <p:nvSpPr>
          <p:cNvPr id="4" name="Espace réservé de l'image des diapositives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6661"/>
            <a:ext cx="5438140" cy="44684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599"/>
            <a:ext cx="2945659"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1599"/>
            <a:ext cx="2945659" cy="496491"/>
          </a:xfrm>
          <a:prstGeom prst="rect">
            <a:avLst/>
          </a:prstGeom>
        </p:spPr>
        <p:txBody>
          <a:bodyPr vert="horz" lIns="91440" tIns="45720" rIns="91440" bIns="45720" rtlCol="0" anchor="b"/>
          <a:lstStyle>
            <a:lvl1pPr algn="r">
              <a:defRPr sz="1200"/>
            </a:lvl1pPr>
          </a:lstStyle>
          <a:p>
            <a:fld id="{AF8C99C2-0D18-45EA-988E-2E78AE4F6612}" type="slidenum">
              <a:rPr lang="fr-FR" smtClean="0"/>
              <a:pPr/>
              <a:t>‹N°›</a:t>
            </a:fld>
            <a:endParaRPr lang="fr-FR"/>
          </a:p>
        </p:txBody>
      </p:sp>
    </p:spTree>
    <p:extLst>
      <p:ext uri="{BB962C8B-B14F-4D97-AF65-F5344CB8AC3E}">
        <p14:creationId xmlns:p14="http://schemas.microsoft.com/office/powerpoint/2010/main" val="481748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90CC1C39-DFC5-40DF-AAB0-661078C078CB}" type="datetimeFigureOut">
              <a:rPr lang="fr-FR" smtClean="0"/>
              <a:pPr/>
              <a:t>08/11/2020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E5BADC-A949-4012-A674-1C25530F5A4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0CC1C39-DFC5-40DF-AAB0-661078C078CB}" type="datetimeFigureOut">
              <a:rPr lang="fr-FR" smtClean="0"/>
              <a:pPr/>
              <a:t>08/11/2020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E5BADC-A949-4012-A674-1C25530F5A4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0CC1C39-DFC5-40DF-AAB0-661078C078CB}" type="datetimeFigureOut">
              <a:rPr lang="fr-FR" smtClean="0"/>
              <a:pPr/>
              <a:t>08/11/2020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E5BADC-A949-4012-A674-1C25530F5A4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0CC1C39-DFC5-40DF-AAB0-661078C078CB}" type="datetimeFigureOut">
              <a:rPr lang="fr-FR" smtClean="0"/>
              <a:pPr/>
              <a:t>08/11/2020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E5BADC-A949-4012-A674-1C25530F5A4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0CC1C39-DFC5-40DF-AAB0-661078C078CB}" type="datetimeFigureOut">
              <a:rPr lang="fr-FR" smtClean="0"/>
              <a:pPr/>
              <a:t>08/11/2020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E5BADC-A949-4012-A674-1C25530F5A4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0CC1C39-DFC5-40DF-AAB0-661078C078CB}" type="datetimeFigureOut">
              <a:rPr lang="fr-FR" smtClean="0"/>
              <a:pPr/>
              <a:t>08/11/2020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E5BADC-A949-4012-A674-1C25530F5A4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0CC1C39-DFC5-40DF-AAB0-661078C078CB}" type="datetimeFigureOut">
              <a:rPr lang="fr-FR" smtClean="0"/>
              <a:pPr/>
              <a:t>08/11/2020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DE5BADC-A949-4012-A674-1C25530F5A4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90CC1C39-DFC5-40DF-AAB0-661078C078CB}" type="datetimeFigureOut">
              <a:rPr lang="fr-FR" smtClean="0"/>
              <a:pPr/>
              <a:t>08/11/2020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DE5BADC-A949-4012-A674-1C25530F5A4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0CC1C39-DFC5-40DF-AAB0-661078C078CB}" type="datetimeFigureOut">
              <a:rPr lang="fr-FR" smtClean="0"/>
              <a:pPr/>
              <a:t>08/11/2020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DE5BADC-A949-4012-A674-1C25530F5A4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0CC1C39-DFC5-40DF-AAB0-661078C078CB}" type="datetimeFigureOut">
              <a:rPr lang="fr-FR" smtClean="0"/>
              <a:pPr/>
              <a:t>08/11/2020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E5BADC-A949-4012-A674-1C25530F5A4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0CC1C39-DFC5-40DF-AAB0-661078C078CB}" type="datetimeFigureOut">
              <a:rPr lang="fr-FR" smtClean="0"/>
              <a:pPr/>
              <a:t>08/11/2020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E5BADC-A949-4012-A674-1C25530F5A4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C1C39-DFC5-40DF-AAB0-661078C078CB}" type="datetimeFigureOut">
              <a:rPr lang="fr-FR" smtClean="0"/>
              <a:pPr/>
              <a:t>08/11/2020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5BADC-A949-4012-A674-1C25530F5A4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ailymotion.com/video/x690mb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time_continue=18&amp;v=ovghQ_RzzJ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rancetvinfo.fr/france/avion-quelles-indemnites-pour-un-vol-retarde_1809671.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268760"/>
          </a:xfrm>
        </p:spPr>
        <p:txBody>
          <a:bodyPr>
            <a:normAutofit fontScale="90000"/>
          </a:bodyPr>
          <a:lstStyle/>
          <a:p>
            <a:r>
              <a:rPr lang="fr-FR" dirty="0">
                <a:solidFill>
                  <a:schemeClr val="accent1">
                    <a:lumMod val="75000"/>
                  </a:schemeClr>
                </a:solidFill>
              </a:rPr>
              <a:t>Le Programme de droit en Terminale STMG</a:t>
            </a:r>
          </a:p>
        </p:txBody>
      </p:sp>
      <p:sp>
        <p:nvSpPr>
          <p:cNvPr id="3" name="Espace réservé du contenu 2"/>
          <p:cNvSpPr>
            <a:spLocks noGrp="1"/>
          </p:cNvSpPr>
          <p:nvPr>
            <p:ph idx="1"/>
          </p:nvPr>
        </p:nvSpPr>
        <p:spPr>
          <a:xfrm>
            <a:off x="395536" y="1368152"/>
            <a:ext cx="8748464" cy="5733256"/>
          </a:xfrm>
        </p:spPr>
        <p:txBody>
          <a:bodyPr>
            <a:normAutofit/>
          </a:bodyPr>
          <a:lstStyle/>
          <a:p>
            <a:pPr>
              <a:lnSpc>
                <a:spcPct val="80000"/>
              </a:lnSpc>
              <a:buNone/>
            </a:pPr>
            <a:r>
              <a:rPr lang="fr-FR" sz="4400" b="1" u="sng" dirty="0">
                <a:solidFill>
                  <a:schemeClr val="bg1">
                    <a:lumMod val="65000"/>
                  </a:schemeClr>
                </a:solidFill>
              </a:rPr>
              <a:t>TH6: Qu’est-ce qu’être responsable ? </a:t>
            </a:r>
          </a:p>
          <a:p>
            <a:pPr marL="1314450" lvl="1" indent="-857250">
              <a:lnSpc>
                <a:spcPct val="80000"/>
              </a:lnSpc>
              <a:buFont typeface="+mj-lt"/>
              <a:buAutoNum type="romanUcPeriod"/>
            </a:pPr>
            <a:r>
              <a:rPr lang="fr-FR" sz="4400" dirty="0">
                <a:solidFill>
                  <a:schemeClr val="bg1">
                    <a:lumMod val="65000"/>
                  </a:schemeClr>
                </a:solidFill>
              </a:rPr>
              <a:t>La responsabilité civile </a:t>
            </a:r>
          </a:p>
          <a:p>
            <a:pPr marL="1314450" lvl="1" indent="-857250">
              <a:lnSpc>
                <a:spcPct val="80000"/>
              </a:lnSpc>
              <a:buFont typeface="+mj-lt"/>
              <a:buAutoNum type="romanUcPeriod"/>
            </a:pPr>
            <a:r>
              <a:rPr lang="fr-FR" sz="4400" dirty="0">
                <a:solidFill>
                  <a:schemeClr val="bg1">
                    <a:lumMod val="65000"/>
                  </a:schemeClr>
                </a:solidFill>
              </a:rPr>
              <a:t>Le dommage </a:t>
            </a:r>
          </a:p>
          <a:p>
            <a:pPr marL="1314450" lvl="1" indent="-857250">
              <a:lnSpc>
                <a:spcPct val="80000"/>
              </a:lnSpc>
              <a:buFont typeface="+mj-lt"/>
              <a:buAutoNum type="romanUcPeriod"/>
            </a:pPr>
            <a:r>
              <a:rPr lang="fr-FR" sz="4400" dirty="0">
                <a:solidFill>
                  <a:srgbClr val="FF0000"/>
                </a:solidFill>
              </a:rPr>
              <a:t>La réparation</a:t>
            </a:r>
          </a:p>
        </p:txBody>
      </p:sp>
      <p:pic>
        <p:nvPicPr>
          <p:cNvPr id="4" name="Picture 2" descr="RÃ©sultat de recherche d'images pour &quot;le droi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5445224"/>
            <a:ext cx="1570110" cy="104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40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AA2302-8AC7-450A-9DFA-F28C5A8050B8}"/>
              </a:ext>
            </a:extLst>
          </p:cNvPr>
          <p:cNvSpPr>
            <a:spLocks noGrp="1"/>
          </p:cNvSpPr>
          <p:nvPr>
            <p:ph type="title"/>
          </p:nvPr>
        </p:nvSpPr>
        <p:spPr/>
        <p:txBody>
          <a:bodyPr/>
          <a:lstStyle/>
          <a:p>
            <a:endParaRPr lang="en-US"/>
          </a:p>
        </p:txBody>
      </p:sp>
      <p:pic>
        <p:nvPicPr>
          <p:cNvPr id="2050" name="Picture 2">
            <a:extLst>
              <a:ext uri="{FF2B5EF4-FFF2-40B4-BE49-F238E27FC236}">
                <a16:creationId xmlns:a16="http://schemas.microsoft.com/office/drawing/2014/main" id="{D1EA0141-3E5C-48B1-94C4-227ABDD8E4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338" b="26738"/>
          <a:stretch/>
        </p:blipFill>
        <p:spPr bwMode="auto">
          <a:xfrm>
            <a:off x="251520" y="188640"/>
            <a:ext cx="4581718"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ourquoi les dangers de la montagne n'arrêtent-ils pas les skieurs hors-piste ?">
            <a:extLst>
              <a:ext uri="{FF2B5EF4-FFF2-40B4-BE49-F238E27FC236}">
                <a16:creationId xmlns:a16="http://schemas.microsoft.com/office/drawing/2014/main" id="{0FD82235-99C2-4634-B572-C99561D20CB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6843" y="2860340"/>
            <a:ext cx="7007157" cy="393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0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texte 2"/>
          <p:cNvSpPr>
            <a:spLocks noGrp="1"/>
          </p:cNvSpPr>
          <p:nvPr/>
        </p:nvSpPr>
        <p:spPr>
          <a:xfrm>
            <a:off x="457200" y="260648"/>
            <a:ext cx="8229600" cy="60258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b="1" u="sng" dirty="0">
                <a:solidFill>
                  <a:srgbClr val="0070C0"/>
                </a:solidFill>
              </a:rPr>
              <a:t>2 - Les conditions d’exonération de la responsabilité civile</a:t>
            </a:r>
          </a:p>
          <a:p>
            <a:pPr marL="0" indent="0">
              <a:buNone/>
            </a:pPr>
            <a:endParaRPr lang="fr-FR" sz="2400" dirty="0"/>
          </a:p>
          <a:p>
            <a:pPr marL="0" indent="0" algn="just">
              <a:spcBef>
                <a:spcPts val="1200"/>
              </a:spcBef>
              <a:buNone/>
            </a:pPr>
            <a:r>
              <a:rPr lang="fr-FR" sz="2000" b="1" u="sng" dirty="0">
                <a:solidFill>
                  <a:srgbClr val="000000"/>
                </a:solidFill>
                <a:effectLst/>
                <a:latin typeface="Arial" panose="020B0604020202020204" pitchFamily="34" charset="0"/>
                <a:ea typeface="Times New Roman" panose="02020603050405020304" pitchFamily="18" charset="0"/>
                <a:cs typeface="GuidePedagoTimes"/>
              </a:rPr>
              <a:t>A. Les clauses d’exonération et de limitation de la responsabilité</a:t>
            </a:r>
            <a:endParaRPr lang="en-US" sz="2000" b="1" dirty="0">
              <a:solidFill>
                <a:srgbClr val="000000"/>
              </a:solidFill>
              <a:effectLst/>
              <a:latin typeface="Guide Pedago NCond"/>
              <a:ea typeface="Times New Roman" panose="02020603050405020304" pitchFamily="18" charset="0"/>
              <a:cs typeface="GuidePedagoTimes"/>
            </a:endParaRPr>
          </a:p>
          <a:p>
            <a:pPr marL="0" indent="0" algn="just">
              <a:buNone/>
            </a:pPr>
            <a:r>
              <a:rPr lang="fr-FR" sz="1800" dirty="0">
                <a:solidFill>
                  <a:srgbClr val="000000"/>
                </a:solidFill>
                <a:effectLst/>
                <a:latin typeface="Arial" panose="020B0604020202020204" pitchFamily="34" charset="0"/>
                <a:ea typeface="Times New Roman" panose="02020603050405020304" pitchFamily="18" charset="0"/>
                <a:cs typeface="GuidePedagoTimes"/>
              </a:rPr>
              <a:t>Tout professionnel s’expose à des indemnisations élevées en cas d’inexécution de ses obligations, car sa responsabilité civile contractuelle peut être engagée.</a:t>
            </a:r>
            <a:endParaRPr lang="en-US" sz="1800" dirty="0">
              <a:solidFill>
                <a:srgbClr val="000000"/>
              </a:solidFill>
              <a:effectLst/>
              <a:latin typeface="GuidePedagoTimes"/>
              <a:ea typeface="Times New Roman" panose="02020603050405020304" pitchFamily="18" charset="0"/>
              <a:cs typeface="GuidePedagoTimes"/>
            </a:endParaRPr>
          </a:p>
          <a:p>
            <a:pPr marL="0" indent="0" algn="just">
              <a:buNone/>
            </a:pPr>
            <a:r>
              <a:rPr lang="fr-FR" sz="1800" dirty="0">
                <a:solidFill>
                  <a:srgbClr val="000000"/>
                </a:solidFill>
                <a:effectLst/>
                <a:latin typeface="Arial" panose="020B0604020202020204" pitchFamily="34" charset="0"/>
                <a:ea typeface="Times New Roman" panose="02020603050405020304" pitchFamily="18" charset="0"/>
                <a:cs typeface="GuidePedagoTimes"/>
              </a:rPr>
              <a:t> </a:t>
            </a:r>
            <a:endParaRPr lang="en-US" sz="1800" dirty="0">
              <a:solidFill>
                <a:srgbClr val="000000"/>
              </a:solidFill>
              <a:effectLst/>
              <a:latin typeface="GuidePedagoTimes"/>
              <a:ea typeface="Times New Roman" panose="02020603050405020304" pitchFamily="18" charset="0"/>
              <a:cs typeface="GuidePedagoTimes"/>
            </a:endParaRPr>
          </a:p>
          <a:p>
            <a:pPr marL="0" indent="0" algn="just">
              <a:buNone/>
            </a:pPr>
            <a:r>
              <a:rPr lang="fr-FR" sz="1800" dirty="0">
                <a:solidFill>
                  <a:srgbClr val="000000"/>
                </a:solidFill>
                <a:effectLst/>
                <a:latin typeface="Arial" panose="020B0604020202020204" pitchFamily="34" charset="0"/>
                <a:ea typeface="Times New Roman" panose="02020603050405020304" pitchFamily="18" charset="0"/>
                <a:cs typeface="GuidePedagoTimes"/>
              </a:rPr>
              <a:t>La </a:t>
            </a:r>
            <a:r>
              <a:rPr lang="fr-FR" sz="1800" b="1" dirty="0">
                <a:solidFill>
                  <a:srgbClr val="000000"/>
                </a:solidFill>
                <a:effectLst/>
                <a:latin typeface="Arial" panose="020B0604020202020204" pitchFamily="34" charset="0"/>
                <a:ea typeface="Times New Roman" panose="02020603050405020304" pitchFamily="18" charset="0"/>
                <a:cs typeface="GuidePedagoTimes"/>
              </a:rPr>
              <a:t>clause d’exonération</a:t>
            </a:r>
            <a:r>
              <a:rPr lang="fr-FR" sz="1800" dirty="0">
                <a:solidFill>
                  <a:srgbClr val="000000"/>
                </a:solidFill>
                <a:effectLst/>
                <a:latin typeface="Arial" panose="020B0604020202020204" pitchFamily="34" charset="0"/>
                <a:ea typeface="Times New Roman" panose="02020603050405020304" pitchFamily="18" charset="0"/>
                <a:cs typeface="GuidePedagoTimes"/>
              </a:rPr>
              <a:t> (ou d’</a:t>
            </a:r>
            <a:r>
              <a:rPr lang="fr-FR" sz="1800" b="1" dirty="0">
                <a:solidFill>
                  <a:srgbClr val="000000"/>
                </a:solidFill>
                <a:effectLst/>
                <a:latin typeface="Arial" panose="020B0604020202020204" pitchFamily="34" charset="0"/>
                <a:ea typeface="Times New Roman" panose="02020603050405020304" pitchFamily="18" charset="0"/>
                <a:cs typeface="GuidePedagoTimes"/>
              </a:rPr>
              <a:t>exclusion de responsabilité</a:t>
            </a:r>
            <a:r>
              <a:rPr lang="fr-FR" sz="1800" dirty="0">
                <a:solidFill>
                  <a:srgbClr val="000000"/>
                </a:solidFill>
                <a:effectLst/>
                <a:latin typeface="Arial" panose="020B0604020202020204" pitchFamily="34" charset="0"/>
                <a:ea typeface="Times New Roman" panose="02020603050405020304" pitchFamily="18" charset="0"/>
                <a:cs typeface="GuidePedagoTimes"/>
              </a:rPr>
              <a:t>) est une clause par laquelle une personne s’exonère d’avance de la responsabilité qu’elle risque d’encourir à la suite d’un dommage. Ces clauses peuvent limiter ou exonérer totalement le professionnel de sa responsabilité. </a:t>
            </a:r>
            <a:endParaRPr lang="en-US" sz="1800" dirty="0">
              <a:solidFill>
                <a:srgbClr val="000000"/>
              </a:solidFill>
              <a:effectLst/>
              <a:latin typeface="GuidePedagoTimes"/>
              <a:ea typeface="Times New Roman" panose="02020603050405020304" pitchFamily="18" charset="0"/>
              <a:cs typeface="GuidePedagoTimes"/>
            </a:endParaRPr>
          </a:p>
          <a:p>
            <a:pPr marL="0" indent="0" algn="just">
              <a:buNone/>
            </a:pPr>
            <a:r>
              <a:rPr lang="fr-FR" sz="1800" dirty="0">
                <a:solidFill>
                  <a:srgbClr val="000000"/>
                </a:solidFill>
                <a:effectLst/>
                <a:latin typeface="Arial" panose="020B0604020202020204" pitchFamily="34" charset="0"/>
                <a:ea typeface="Times New Roman" panose="02020603050405020304" pitchFamily="18" charset="0"/>
                <a:cs typeface="GuidePedagoTimes"/>
              </a:rPr>
              <a:t> </a:t>
            </a:r>
            <a:endParaRPr lang="en-US" sz="1800" dirty="0">
              <a:solidFill>
                <a:srgbClr val="000000"/>
              </a:solidFill>
              <a:effectLst/>
              <a:latin typeface="GuidePedagoTimes"/>
              <a:ea typeface="Times New Roman" panose="02020603050405020304" pitchFamily="18" charset="0"/>
              <a:cs typeface="GuidePedagoTimes"/>
            </a:endParaRPr>
          </a:p>
          <a:p>
            <a:pPr marL="0" indent="0" algn="just">
              <a:buNone/>
            </a:pPr>
            <a:r>
              <a:rPr lang="fr-FR" sz="1800" dirty="0">
                <a:solidFill>
                  <a:srgbClr val="000000"/>
                </a:solidFill>
                <a:effectLst/>
                <a:latin typeface="Arial" panose="020B0604020202020204" pitchFamily="34" charset="0"/>
                <a:ea typeface="Times New Roman" panose="02020603050405020304" pitchFamily="18" charset="0"/>
                <a:cs typeface="GuidePedagoTimes"/>
              </a:rPr>
              <a:t>Mais cette </a:t>
            </a:r>
            <a:r>
              <a:rPr lang="fr-FR" sz="1800" b="1" dirty="0">
                <a:solidFill>
                  <a:srgbClr val="000000"/>
                </a:solidFill>
                <a:effectLst/>
                <a:latin typeface="Arial" panose="020B0604020202020204" pitchFamily="34" charset="0"/>
                <a:ea typeface="Times New Roman" panose="02020603050405020304" pitchFamily="18" charset="0"/>
                <a:cs typeface="GuidePedagoTimes"/>
              </a:rPr>
              <a:t>clause ne sera pas valable</a:t>
            </a:r>
            <a:r>
              <a:rPr lang="fr-FR" sz="1800" dirty="0">
                <a:solidFill>
                  <a:srgbClr val="000000"/>
                </a:solidFill>
                <a:effectLst/>
                <a:latin typeface="Arial" panose="020B0604020202020204" pitchFamily="34" charset="0"/>
                <a:ea typeface="Times New Roman" panose="02020603050405020304" pitchFamily="18" charset="0"/>
                <a:cs typeface="GuidePedagoTimes"/>
              </a:rPr>
              <a:t> dans les cas suivants :</a:t>
            </a:r>
            <a:endParaRPr lang="en-US" sz="1800" dirty="0">
              <a:solidFill>
                <a:srgbClr val="000000"/>
              </a:solidFill>
              <a:effectLst/>
              <a:latin typeface="GuidePedagoTimes"/>
              <a:ea typeface="Times New Roman" panose="02020603050405020304" pitchFamily="18" charset="0"/>
              <a:cs typeface="GuidePedagoTimes"/>
            </a:endParaRPr>
          </a:p>
          <a:p>
            <a:pPr marL="365125" indent="0" algn="just">
              <a:buNone/>
            </a:pPr>
            <a:r>
              <a:rPr lang="fr-FR" sz="1800" dirty="0">
                <a:solidFill>
                  <a:srgbClr val="000000"/>
                </a:solidFill>
                <a:effectLst/>
                <a:latin typeface="Arial" panose="020B0604020202020204" pitchFamily="34" charset="0"/>
                <a:ea typeface="Times New Roman" panose="02020603050405020304" pitchFamily="18" charset="0"/>
                <a:cs typeface="GuidePedagoTimes"/>
              </a:rPr>
              <a:t>- </a:t>
            </a:r>
            <a:r>
              <a:rPr lang="fr-FR" sz="1800" b="1" dirty="0">
                <a:solidFill>
                  <a:srgbClr val="000000"/>
                </a:solidFill>
                <a:effectLst/>
                <a:latin typeface="Arial" panose="020B0604020202020204" pitchFamily="34" charset="0"/>
                <a:ea typeface="Times New Roman" panose="02020603050405020304" pitchFamily="18" charset="0"/>
                <a:cs typeface="GuidePedagoTimes"/>
              </a:rPr>
              <a:t>dans les contrats de consommation</a:t>
            </a:r>
            <a:r>
              <a:rPr lang="fr-FR" sz="1800" dirty="0">
                <a:solidFill>
                  <a:srgbClr val="000000"/>
                </a:solidFill>
                <a:effectLst/>
                <a:latin typeface="Arial" panose="020B0604020202020204" pitchFamily="34" charset="0"/>
                <a:ea typeface="Times New Roman" panose="02020603050405020304" pitchFamily="18" charset="0"/>
                <a:cs typeface="GuidePedagoTimes"/>
              </a:rPr>
              <a:t> (contrat conclu entre un consommateur et un professionnel) ;</a:t>
            </a:r>
            <a:endParaRPr lang="en-US" sz="1800" dirty="0">
              <a:solidFill>
                <a:srgbClr val="000000"/>
              </a:solidFill>
              <a:effectLst/>
              <a:latin typeface="GuidePedagoTimes"/>
              <a:ea typeface="Times New Roman" panose="02020603050405020304" pitchFamily="18" charset="0"/>
              <a:cs typeface="GuidePedagoTimes"/>
            </a:endParaRPr>
          </a:p>
          <a:p>
            <a:pPr marL="365125" indent="0" algn="just">
              <a:buNone/>
            </a:pPr>
            <a:r>
              <a:rPr lang="fr-FR" sz="1800" dirty="0">
                <a:solidFill>
                  <a:srgbClr val="000000"/>
                </a:solidFill>
                <a:effectLst/>
                <a:latin typeface="Arial" panose="020B0604020202020204" pitchFamily="34" charset="0"/>
                <a:ea typeface="Times New Roman" panose="02020603050405020304" pitchFamily="18" charset="0"/>
                <a:cs typeface="GuidePedagoTimes"/>
              </a:rPr>
              <a:t>- </a:t>
            </a:r>
            <a:r>
              <a:rPr lang="fr-FR" sz="1800" b="1" dirty="0">
                <a:solidFill>
                  <a:srgbClr val="000000"/>
                </a:solidFill>
                <a:effectLst/>
                <a:latin typeface="Arial" panose="020B0604020202020204" pitchFamily="34" charset="0"/>
                <a:ea typeface="Times New Roman" panose="02020603050405020304" pitchFamily="18" charset="0"/>
                <a:cs typeface="GuidePedagoTimes"/>
              </a:rPr>
              <a:t>en cas de faute lourde du cocontractant</a:t>
            </a:r>
            <a:r>
              <a:rPr lang="fr-FR" sz="1800" dirty="0">
                <a:solidFill>
                  <a:srgbClr val="000000"/>
                </a:solidFill>
                <a:effectLst/>
                <a:latin typeface="Arial" panose="020B0604020202020204" pitchFamily="34" charset="0"/>
                <a:ea typeface="Times New Roman" panose="02020603050405020304" pitchFamily="18" charset="0"/>
                <a:cs typeface="GuidePedagoTimes"/>
              </a:rPr>
              <a:t> qui revendique l’application de la clause ;</a:t>
            </a:r>
            <a:endParaRPr lang="en-US" sz="1800" dirty="0">
              <a:solidFill>
                <a:srgbClr val="000000"/>
              </a:solidFill>
              <a:effectLst/>
              <a:latin typeface="GuidePedagoTimes"/>
              <a:ea typeface="Times New Roman" panose="02020603050405020304" pitchFamily="18" charset="0"/>
              <a:cs typeface="GuidePedagoTimes"/>
            </a:endParaRPr>
          </a:p>
          <a:p>
            <a:pPr marL="365125" indent="0" algn="just">
              <a:buNone/>
            </a:pPr>
            <a:r>
              <a:rPr lang="fr-FR" sz="1800" dirty="0">
                <a:solidFill>
                  <a:srgbClr val="000000"/>
                </a:solidFill>
                <a:effectLst/>
                <a:latin typeface="Arial" panose="020B0604020202020204" pitchFamily="34" charset="0"/>
                <a:ea typeface="Times New Roman" panose="02020603050405020304" pitchFamily="18" charset="0"/>
                <a:cs typeface="GuidePedagoTimes"/>
              </a:rPr>
              <a:t>- </a:t>
            </a:r>
            <a:r>
              <a:rPr lang="fr-FR" sz="1800" b="1" dirty="0">
                <a:solidFill>
                  <a:srgbClr val="000000"/>
                </a:solidFill>
                <a:effectLst/>
                <a:latin typeface="Arial" panose="020B0604020202020204" pitchFamily="34" charset="0"/>
                <a:ea typeface="Times New Roman" panose="02020603050405020304" pitchFamily="18" charset="0"/>
                <a:cs typeface="GuidePedagoTimes"/>
              </a:rPr>
              <a:t>lorsque cette clause va créer un déséquilibre</a:t>
            </a:r>
            <a:r>
              <a:rPr lang="fr-FR" sz="1800" dirty="0">
                <a:solidFill>
                  <a:srgbClr val="000000"/>
                </a:solidFill>
                <a:effectLst/>
                <a:latin typeface="Arial" panose="020B0604020202020204" pitchFamily="34" charset="0"/>
                <a:ea typeface="Times New Roman" panose="02020603050405020304" pitchFamily="18" charset="0"/>
                <a:cs typeface="GuidePedagoTimes"/>
              </a:rPr>
              <a:t> significatif entre les parties.</a:t>
            </a:r>
            <a:endParaRPr lang="en-US" sz="1800" dirty="0">
              <a:solidFill>
                <a:srgbClr val="000000"/>
              </a:solidFill>
              <a:effectLst/>
              <a:latin typeface="GuidePedagoTimes"/>
              <a:ea typeface="Times New Roman" panose="02020603050405020304" pitchFamily="18" charset="0"/>
              <a:cs typeface="GuidePedagoTimes"/>
            </a:endParaRPr>
          </a:p>
          <a:p>
            <a:pPr marL="914400" lvl="2" indent="0">
              <a:buNone/>
            </a:pPr>
            <a:endParaRPr lang="fr-FR" dirty="0"/>
          </a:p>
        </p:txBody>
      </p:sp>
      <p:sp>
        <p:nvSpPr>
          <p:cNvPr id="7" name="Espace réservé du pied de page 4"/>
          <p:cNvSpPr>
            <a:spLocks noGrp="1"/>
          </p:cNvSpPr>
          <p:nvPr/>
        </p:nvSpPr>
        <p:spPr>
          <a:xfrm>
            <a:off x="3124200" y="6421461"/>
            <a:ext cx="2895600" cy="365125"/>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8" name="Espace réservé du numéro de diapositive 5"/>
          <p:cNvSpPr>
            <a:spLocks noGrp="1"/>
          </p:cNvSpPr>
          <p:nvPr/>
        </p:nvSpPr>
        <p:spPr>
          <a:xfrm>
            <a:off x="6796118" y="6421461"/>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CFFFD46-DAC2-4CF3-9FD7-809C4AD0E5D2}" type="slidenum">
              <a:rPr lang="fr-FR" sz="1200" smtClean="0"/>
              <a:pPr algn="r"/>
              <a:t>11</a:t>
            </a:fld>
            <a:endParaRPr lang="fr-FR" sz="1200" dirty="0"/>
          </a:p>
        </p:txBody>
      </p:sp>
    </p:spTree>
    <p:extLst>
      <p:ext uri="{BB962C8B-B14F-4D97-AF65-F5344CB8AC3E}">
        <p14:creationId xmlns:p14="http://schemas.microsoft.com/office/powerpoint/2010/main" val="223168762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texte 2"/>
          <p:cNvSpPr>
            <a:spLocks noGrp="1"/>
          </p:cNvSpPr>
          <p:nvPr/>
        </p:nvSpPr>
        <p:spPr>
          <a:xfrm>
            <a:off x="457200" y="260648"/>
            <a:ext cx="8229600" cy="60258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None/>
            </a:pPr>
            <a:r>
              <a:rPr lang="fr-FR" b="1" u="sng" dirty="0">
                <a:solidFill>
                  <a:srgbClr val="0070C0"/>
                </a:solidFill>
              </a:rPr>
              <a:t>Les conditions d’exonération de la responsabilité civile (en schéma)</a:t>
            </a:r>
          </a:p>
          <a:p>
            <a:pPr lvl="0">
              <a:buNone/>
            </a:pPr>
            <a:endParaRPr lang="fr-FR" sz="2400" dirty="0"/>
          </a:p>
          <a:p>
            <a:pPr lvl="0">
              <a:buNone/>
            </a:pPr>
            <a:endParaRPr lang="fr-FR" sz="2400" dirty="0"/>
          </a:p>
          <a:p>
            <a:pPr lvl="2">
              <a:buNone/>
            </a:pPr>
            <a:endParaRPr lang="fr-FR" dirty="0"/>
          </a:p>
        </p:txBody>
      </p:sp>
      <p:sp>
        <p:nvSpPr>
          <p:cNvPr id="7" name="Espace réservé du pied de page 4"/>
          <p:cNvSpPr>
            <a:spLocks noGrp="1"/>
          </p:cNvSpPr>
          <p:nvPr/>
        </p:nvSpPr>
        <p:spPr>
          <a:xfrm>
            <a:off x="3124200" y="6421461"/>
            <a:ext cx="2895600" cy="365125"/>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8" name="Espace réservé du numéro de diapositive 5"/>
          <p:cNvSpPr>
            <a:spLocks noGrp="1"/>
          </p:cNvSpPr>
          <p:nvPr/>
        </p:nvSpPr>
        <p:spPr>
          <a:xfrm>
            <a:off x="6796118" y="6421461"/>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CFFFD46-DAC2-4CF3-9FD7-809C4AD0E5D2}" type="slidenum">
              <a:rPr lang="fr-FR" sz="1200" smtClean="0"/>
              <a:pPr algn="r"/>
              <a:t>12</a:t>
            </a:fld>
            <a:endParaRPr lang="fr-FR" sz="1200" dirty="0"/>
          </a:p>
        </p:txBody>
      </p:sp>
      <p:grpSp>
        <p:nvGrpSpPr>
          <p:cNvPr id="2" name="Grouper 25"/>
          <p:cNvGrpSpPr/>
          <p:nvPr/>
        </p:nvGrpSpPr>
        <p:grpSpPr>
          <a:xfrm>
            <a:off x="914400" y="2990056"/>
            <a:ext cx="5979554" cy="886894"/>
            <a:chOff x="914400" y="2133600"/>
            <a:chExt cx="5473800" cy="755999"/>
          </a:xfrm>
        </p:grpSpPr>
        <p:sp>
          <p:nvSpPr>
            <p:cNvPr id="27" name="Rectangle à coins arrondis 26"/>
            <p:cNvSpPr/>
            <p:nvPr/>
          </p:nvSpPr>
          <p:spPr>
            <a:xfrm>
              <a:off x="914400" y="2133600"/>
              <a:ext cx="1172960" cy="755999"/>
            </a:xfrm>
            <a:prstGeom prst="roundRect">
              <a:avLst/>
            </a:prstGeom>
            <a:solidFill>
              <a:schemeClr val="accent4">
                <a:lumMod val="40000"/>
                <a:lumOff val="60000"/>
              </a:schemeClr>
            </a:solidFill>
            <a:ln w="1905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00"/>
                  </a:solidFill>
                </a:rPr>
                <a:t>Force majeure</a:t>
              </a:r>
            </a:p>
          </p:txBody>
        </p:sp>
        <p:grpSp>
          <p:nvGrpSpPr>
            <p:cNvPr id="3" name="Grouper 45"/>
            <p:cNvGrpSpPr/>
            <p:nvPr/>
          </p:nvGrpSpPr>
          <p:grpSpPr>
            <a:xfrm>
              <a:off x="2087360" y="2133600"/>
              <a:ext cx="4300840" cy="755999"/>
              <a:chOff x="2087360" y="2133600"/>
              <a:chExt cx="4300840" cy="755999"/>
            </a:xfrm>
          </p:grpSpPr>
          <p:cxnSp>
            <p:nvCxnSpPr>
              <p:cNvPr id="28" name="Connecteur droit 27"/>
              <p:cNvCxnSpPr>
                <a:stCxn id="27" idx="3"/>
                <a:endCxn id="29" idx="1"/>
              </p:cNvCxnSpPr>
              <p:nvPr/>
            </p:nvCxnSpPr>
            <p:spPr>
              <a:xfrm>
                <a:off x="2087360" y="2511599"/>
                <a:ext cx="1024840" cy="0"/>
              </a:xfrm>
              <a:prstGeom prst="line">
                <a:avLst/>
              </a:prstGeom>
              <a:ln w="15875">
                <a:solidFill>
                  <a:schemeClr val="accent4">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Rectangle à coins arrondis 28"/>
              <p:cNvSpPr/>
              <p:nvPr/>
            </p:nvSpPr>
            <p:spPr>
              <a:xfrm>
                <a:off x="3112200" y="2133600"/>
                <a:ext cx="3276000" cy="755999"/>
              </a:xfrm>
              <a:prstGeom prst="roundRect">
                <a:avLst/>
              </a:prstGeom>
              <a:solidFill>
                <a:schemeClr val="accent1">
                  <a:lumMod val="40000"/>
                  <a:lumOff val="6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0000"/>
                    </a:solidFill>
                  </a:rPr>
                  <a:t>Événement exceptionnel auquel l’auteur</a:t>
                </a:r>
              </a:p>
              <a:p>
                <a:pPr algn="ctr"/>
                <a:r>
                  <a:rPr lang="fr-FR" dirty="0">
                    <a:solidFill>
                      <a:srgbClr val="000000"/>
                    </a:solidFill>
                  </a:rPr>
                  <a:t>du dommage ne peut faire face</a:t>
                </a:r>
                <a:r>
                  <a:rPr lang="fr-FR" sz="1400" dirty="0">
                    <a:solidFill>
                      <a:srgbClr val="000000"/>
                    </a:solidFill>
                  </a:rPr>
                  <a:t>.</a:t>
                </a:r>
              </a:p>
            </p:txBody>
          </p:sp>
        </p:grpSp>
      </p:grpSp>
      <p:grpSp>
        <p:nvGrpSpPr>
          <p:cNvPr id="10" name="Grouper 40"/>
          <p:cNvGrpSpPr/>
          <p:nvPr/>
        </p:nvGrpSpPr>
        <p:grpSpPr>
          <a:xfrm>
            <a:off x="914399" y="5428456"/>
            <a:ext cx="5961857" cy="886894"/>
            <a:chOff x="914400" y="4572000"/>
            <a:chExt cx="5457600" cy="755999"/>
          </a:xfrm>
        </p:grpSpPr>
        <p:grpSp>
          <p:nvGrpSpPr>
            <p:cNvPr id="11" name="Grouper 47"/>
            <p:cNvGrpSpPr/>
            <p:nvPr/>
          </p:nvGrpSpPr>
          <p:grpSpPr>
            <a:xfrm>
              <a:off x="2153278" y="4572000"/>
              <a:ext cx="4218722" cy="755999"/>
              <a:chOff x="2153278" y="4572000"/>
              <a:chExt cx="4218722" cy="755999"/>
            </a:xfrm>
          </p:grpSpPr>
          <p:sp>
            <p:nvSpPr>
              <p:cNvPr id="30" name="Rectangle à coins arrondis 29"/>
              <p:cNvSpPr/>
              <p:nvPr/>
            </p:nvSpPr>
            <p:spPr>
              <a:xfrm>
                <a:off x="3112200" y="4572000"/>
                <a:ext cx="3259800" cy="755999"/>
              </a:xfrm>
              <a:prstGeom prst="roundRect">
                <a:avLst/>
              </a:prstGeom>
              <a:solidFill>
                <a:schemeClr val="accent1">
                  <a:lumMod val="40000"/>
                  <a:lumOff val="6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0000"/>
                    </a:solidFill>
                  </a:rPr>
                  <a:t>Responsabilité de l’auteur du dommage</a:t>
                </a:r>
              </a:p>
              <a:p>
                <a:pPr algn="ctr"/>
                <a:r>
                  <a:rPr lang="fr-FR" dirty="0">
                    <a:solidFill>
                      <a:srgbClr val="000000"/>
                    </a:solidFill>
                  </a:rPr>
                  <a:t>peut être réduite.</a:t>
                </a:r>
              </a:p>
            </p:txBody>
          </p:sp>
          <p:cxnSp>
            <p:nvCxnSpPr>
              <p:cNvPr id="31" name="Connecteur droit 30"/>
              <p:cNvCxnSpPr>
                <a:stCxn id="37" idx="3"/>
                <a:endCxn id="30" idx="1"/>
              </p:cNvCxnSpPr>
              <p:nvPr/>
            </p:nvCxnSpPr>
            <p:spPr>
              <a:xfrm>
                <a:off x="2153278" y="4950000"/>
                <a:ext cx="958921" cy="0"/>
              </a:xfrm>
              <a:prstGeom prst="line">
                <a:avLst/>
              </a:prstGeom>
              <a:ln w="15875">
                <a:solidFill>
                  <a:schemeClr val="accent4">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37" name="Rectangle à coins arrondis 36"/>
            <p:cNvSpPr/>
            <p:nvPr/>
          </p:nvSpPr>
          <p:spPr>
            <a:xfrm>
              <a:off x="914400" y="4572000"/>
              <a:ext cx="1238878" cy="755999"/>
            </a:xfrm>
            <a:prstGeom prst="roundRect">
              <a:avLst/>
            </a:prstGeom>
            <a:solidFill>
              <a:schemeClr val="accent4">
                <a:lumMod val="40000"/>
                <a:lumOff val="60000"/>
              </a:schemeClr>
            </a:solidFill>
            <a:ln w="1905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00"/>
                  </a:solidFill>
                </a:rPr>
                <a:t>Faute de </a:t>
              </a:r>
            </a:p>
            <a:p>
              <a:pPr algn="ctr"/>
              <a:r>
                <a:rPr lang="fr-FR" sz="2000" dirty="0">
                  <a:solidFill>
                    <a:srgbClr val="000000"/>
                  </a:solidFill>
                </a:rPr>
                <a:t>la victime</a:t>
              </a:r>
            </a:p>
          </p:txBody>
        </p:sp>
      </p:grpSp>
      <p:grpSp>
        <p:nvGrpSpPr>
          <p:cNvPr id="12" name="Grouper 31"/>
          <p:cNvGrpSpPr/>
          <p:nvPr/>
        </p:nvGrpSpPr>
        <p:grpSpPr>
          <a:xfrm>
            <a:off x="914399" y="4209256"/>
            <a:ext cx="5961857" cy="886894"/>
            <a:chOff x="914400" y="3352800"/>
            <a:chExt cx="5457600" cy="755999"/>
          </a:xfrm>
        </p:grpSpPr>
        <p:grpSp>
          <p:nvGrpSpPr>
            <p:cNvPr id="13" name="Grouper 46"/>
            <p:cNvGrpSpPr/>
            <p:nvPr/>
          </p:nvGrpSpPr>
          <p:grpSpPr>
            <a:xfrm>
              <a:off x="2087361" y="3352800"/>
              <a:ext cx="4284639" cy="755999"/>
              <a:chOff x="2087361" y="3352800"/>
              <a:chExt cx="4284639" cy="755999"/>
            </a:xfrm>
          </p:grpSpPr>
          <p:sp>
            <p:nvSpPr>
              <p:cNvPr id="38" name="Rectangle à coins arrondis 37"/>
              <p:cNvSpPr/>
              <p:nvPr/>
            </p:nvSpPr>
            <p:spPr>
              <a:xfrm>
                <a:off x="3112200" y="3352800"/>
                <a:ext cx="3259800" cy="755999"/>
              </a:xfrm>
              <a:prstGeom prst="roundRect">
                <a:avLst/>
              </a:prstGeom>
              <a:solidFill>
                <a:schemeClr val="accent1">
                  <a:lumMod val="40000"/>
                  <a:lumOff val="6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0000"/>
                    </a:solidFill>
                  </a:rPr>
                  <a:t>Une personne extérieure intervient </a:t>
                </a:r>
                <a:br>
                  <a:rPr lang="fr-FR" dirty="0">
                    <a:solidFill>
                      <a:srgbClr val="000000"/>
                    </a:solidFill>
                  </a:rPr>
                </a:br>
                <a:r>
                  <a:rPr lang="fr-FR" dirty="0">
                    <a:solidFill>
                      <a:srgbClr val="000000"/>
                    </a:solidFill>
                  </a:rPr>
                  <a:t>dans la réalisation du dommage</a:t>
                </a:r>
                <a:r>
                  <a:rPr lang="fr-FR" sz="1400" dirty="0">
                    <a:solidFill>
                      <a:srgbClr val="000000"/>
                    </a:solidFill>
                  </a:rPr>
                  <a:t>.</a:t>
                </a:r>
              </a:p>
            </p:txBody>
          </p:sp>
          <p:cxnSp>
            <p:nvCxnSpPr>
              <p:cNvPr id="39" name="Connecteur droit 38"/>
              <p:cNvCxnSpPr>
                <a:stCxn id="40" idx="3"/>
                <a:endCxn id="38" idx="1"/>
              </p:cNvCxnSpPr>
              <p:nvPr/>
            </p:nvCxnSpPr>
            <p:spPr>
              <a:xfrm>
                <a:off x="2087361" y="3730799"/>
                <a:ext cx="1024839" cy="0"/>
              </a:xfrm>
              <a:prstGeom prst="line">
                <a:avLst/>
              </a:prstGeom>
              <a:ln w="15875">
                <a:solidFill>
                  <a:schemeClr val="accent4">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40" name="Rectangle à coins arrondis 39"/>
            <p:cNvSpPr/>
            <p:nvPr/>
          </p:nvSpPr>
          <p:spPr>
            <a:xfrm>
              <a:off x="914400" y="3352800"/>
              <a:ext cx="1172961" cy="755999"/>
            </a:xfrm>
            <a:prstGeom prst="roundRect">
              <a:avLst/>
            </a:prstGeom>
            <a:solidFill>
              <a:schemeClr val="accent4">
                <a:lumMod val="40000"/>
                <a:lumOff val="60000"/>
              </a:schemeClr>
            </a:solidFill>
            <a:ln w="1905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00"/>
                  </a:solidFill>
                </a:rPr>
                <a:t>Fait </a:t>
              </a:r>
              <a:br>
                <a:rPr lang="fr-FR" sz="2000" dirty="0">
                  <a:solidFill>
                    <a:srgbClr val="000000"/>
                  </a:solidFill>
                </a:rPr>
              </a:br>
              <a:r>
                <a:rPr lang="fr-FR" sz="2000" dirty="0">
                  <a:solidFill>
                    <a:srgbClr val="000000"/>
                  </a:solidFill>
                </a:rPr>
                <a:t>d’un tiers</a:t>
              </a:r>
            </a:p>
          </p:txBody>
        </p:sp>
      </p:grpSp>
      <p:grpSp>
        <p:nvGrpSpPr>
          <p:cNvPr id="14" name="Grouper 48"/>
          <p:cNvGrpSpPr/>
          <p:nvPr/>
        </p:nvGrpSpPr>
        <p:grpSpPr>
          <a:xfrm>
            <a:off x="6876256" y="2701280"/>
            <a:ext cx="2037099" cy="4112096"/>
            <a:chOff x="6324600" y="1981200"/>
            <a:chExt cx="1864800" cy="3505200"/>
          </a:xfrm>
        </p:grpSpPr>
        <p:grpSp>
          <p:nvGrpSpPr>
            <p:cNvPr id="15" name="Grouper 32"/>
            <p:cNvGrpSpPr/>
            <p:nvPr/>
          </p:nvGrpSpPr>
          <p:grpSpPr>
            <a:xfrm>
              <a:off x="6324600" y="1981200"/>
              <a:ext cx="228600" cy="3505200"/>
              <a:chOff x="1981200" y="2667000"/>
              <a:chExt cx="153194" cy="2363788"/>
            </a:xfrm>
          </p:grpSpPr>
          <p:cxnSp>
            <p:nvCxnSpPr>
              <p:cNvPr id="34" name="Connecteur droit 33"/>
              <p:cNvCxnSpPr/>
              <p:nvPr/>
            </p:nvCxnSpPr>
            <p:spPr>
              <a:xfrm>
                <a:off x="1981200" y="2667000"/>
                <a:ext cx="152400" cy="1588"/>
              </a:xfrm>
              <a:prstGeom prst="line">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981200" y="5029200"/>
                <a:ext cx="152400" cy="1588"/>
              </a:xfrm>
              <a:prstGeom prst="line">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rot="5400000">
                <a:off x="952500" y="3848100"/>
                <a:ext cx="2362994" cy="794"/>
              </a:xfrm>
              <a:prstGeom prst="line">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4" name="Rectangle à coins arrondis 43"/>
            <p:cNvSpPr/>
            <p:nvPr/>
          </p:nvSpPr>
          <p:spPr>
            <a:xfrm>
              <a:off x="6781800" y="2656385"/>
              <a:ext cx="1407600" cy="2086936"/>
            </a:xfrm>
            <a:prstGeom prst="roundRect">
              <a:avLst/>
            </a:prstGeom>
            <a:solidFill>
              <a:schemeClr val="accent3">
                <a:lumMod val="40000"/>
                <a:lumOff val="60000"/>
              </a:schemeClr>
            </a:solidFill>
            <a:ln w="19050">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0000"/>
                  </a:solidFill>
                </a:rPr>
                <a:t>Extérieur</a:t>
              </a:r>
            </a:p>
            <a:p>
              <a:pPr algn="ctr"/>
              <a:r>
                <a:rPr lang="fr-FR" dirty="0">
                  <a:solidFill>
                    <a:srgbClr val="000000"/>
                  </a:solidFill>
                </a:rPr>
                <a:t>Imprévisible</a:t>
              </a:r>
            </a:p>
            <a:p>
              <a:pPr algn="ctr"/>
              <a:r>
                <a:rPr lang="fr-FR" dirty="0">
                  <a:solidFill>
                    <a:srgbClr val="000000"/>
                  </a:solidFill>
                </a:rPr>
                <a:t>Irrésistible</a:t>
              </a:r>
            </a:p>
          </p:txBody>
        </p:sp>
      </p:grpSp>
      <p:sp>
        <p:nvSpPr>
          <p:cNvPr id="4" name="Rectangle à coins arrondis 26">
            <a:extLst>
              <a:ext uri="{FF2B5EF4-FFF2-40B4-BE49-F238E27FC236}">
                <a16:creationId xmlns:a16="http://schemas.microsoft.com/office/drawing/2014/main" id="{97AA0834-2091-4BCF-97CF-B347AA255EC2}"/>
              </a:ext>
            </a:extLst>
          </p:cNvPr>
          <p:cNvSpPr/>
          <p:nvPr/>
        </p:nvSpPr>
        <p:spPr>
          <a:xfrm>
            <a:off x="968710" y="1556792"/>
            <a:ext cx="1281336" cy="886894"/>
          </a:xfrm>
          <a:prstGeom prst="roundRect">
            <a:avLst/>
          </a:prstGeom>
          <a:solidFill>
            <a:schemeClr val="accent4">
              <a:lumMod val="40000"/>
              <a:lumOff val="60000"/>
            </a:schemeClr>
          </a:solidFill>
          <a:ln w="1905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00"/>
                </a:solidFill>
              </a:rPr>
              <a:t>Clause</a:t>
            </a:r>
          </a:p>
        </p:txBody>
      </p:sp>
      <p:sp>
        <p:nvSpPr>
          <p:cNvPr id="16" name="Rectangle à coins arrondis 28">
            <a:extLst>
              <a:ext uri="{FF2B5EF4-FFF2-40B4-BE49-F238E27FC236}">
                <a16:creationId xmlns:a16="http://schemas.microsoft.com/office/drawing/2014/main" id="{2EE2365A-9864-4FA8-9ECB-CB6CD8BDB238}"/>
              </a:ext>
            </a:extLst>
          </p:cNvPr>
          <p:cNvSpPr/>
          <p:nvPr/>
        </p:nvSpPr>
        <p:spPr>
          <a:xfrm>
            <a:off x="3369577" y="1556792"/>
            <a:ext cx="3578687" cy="886894"/>
          </a:xfrm>
          <a:prstGeom prst="roundRect">
            <a:avLst/>
          </a:prstGeom>
          <a:solidFill>
            <a:schemeClr val="accent1">
              <a:lumMod val="40000"/>
              <a:lumOff val="6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0000"/>
                </a:solidFill>
              </a:rPr>
              <a:t>Événement </a:t>
            </a:r>
            <a:r>
              <a:rPr lang="fr-FR" dirty="0" err="1">
                <a:solidFill>
                  <a:srgbClr val="000000"/>
                </a:solidFill>
              </a:rPr>
              <a:t>prévisisble</a:t>
            </a:r>
            <a:r>
              <a:rPr lang="fr-FR" dirty="0">
                <a:solidFill>
                  <a:srgbClr val="000000"/>
                </a:solidFill>
              </a:rPr>
              <a:t> contre lequel le professionnel (contrat) tente de se protéger</a:t>
            </a:r>
            <a:r>
              <a:rPr lang="fr-FR" sz="1400" dirty="0">
                <a:solidFill>
                  <a:srgbClr val="000000"/>
                </a:solidFill>
              </a:rPr>
              <a:t>.</a:t>
            </a:r>
          </a:p>
        </p:txBody>
      </p:sp>
    </p:spTree>
    <p:extLst>
      <p:ext uri="{BB962C8B-B14F-4D97-AF65-F5344CB8AC3E}">
        <p14:creationId xmlns:p14="http://schemas.microsoft.com/office/powerpoint/2010/main" val="35044890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nvSpPr>
        <p:spPr>
          <a:xfrm>
            <a:off x="457200" y="1772816"/>
            <a:ext cx="4906888" cy="388843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fr-FR" sz="3200" b="1" dirty="0">
                <a:solidFill>
                  <a:srgbClr val="000000"/>
                </a:solidFill>
                <a:effectLst/>
                <a:latin typeface="Arial" panose="020B0604020202020204" pitchFamily="34" charset="0"/>
                <a:ea typeface="Times New Roman" panose="02020603050405020304" pitchFamily="18" charset="0"/>
                <a:cs typeface="GuidePedagoTimes"/>
              </a:rPr>
              <a:t>L’assurance Responsabilité Civile</a:t>
            </a:r>
            <a:r>
              <a:rPr lang="fr-FR" sz="3200" dirty="0">
                <a:solidFill>
                  <a:srgbClr val="000000"/>
                </a:solidFill>
                <a:effectLst/>
                <a:latin typeface="Arial" panose="020B0604020202020204" pitchFamily="34" charset="0"/>
                <a:ea typeface="Times New Roman" panose="02020603050405020304" pitchFamily="18" charset="0"/>
                <a:cs typeface="GuidePedagoTimes"/>
              </a:rPr>
              <a:t> est un contrat par lequel un tiers, l’assureur, vient se substituer au responsable du dommage : l’assureur indemnise alors la victime et couvre les conséquences des dégâts corporels, matériels ou immatériels.</a:t>
            </a:r>
            <a:endParaRPr lang="en-US" sz="3200" dirty="0">
              <a:solidFill>
                <a:srgbClr val="000000"/>
              </a:solidFill>
              <a:effectLst/>
              <a:latin typeface="GuidePedagoTimes"/>
              <a:ea typeface="Times New Roman" panose="02020603050405020304" pitchFamily="18" charset="0"/>
              <a:cs typeface="GuidePedagoTimes"/>
            </a:endParaRPr>
          </a:p>
          <a:p>
            <a:pPr marL="0" indent="0">
              <a:lnSpc>
                <a:spcPct val="120000"/>
              </a:lnSpc>
              <a:buNone/>
            </a:pPr>
            <a:endParaRPr lang="fr-FR" sz="2800" dirty="0">
              <a:latin typeface="Arial" panose="020B0604020202020204" pitchFamily="34" charset="0"/>
              <a:ea typeface="Times New Roman" panose="02020603050405020304" pitchFamily="18" charset="0"/>
            </a:endParaRPr>
          </a:p>
          <a:p>
            <a:pPr lvl="0">
              <a:lnSpc>
                <a:spcPct val="120000"/>
              </a:lnSpc>
              <a:buNone/>
            </a:pPr>
            <a:endParaRPr lang="fr-FR" dirty="0"/>
          </a:p>
        </p:txBody>
      </p:sp>
      <p:sp>
        <p:nvSpPr>
          <p:cNvPr id="7" name="Espace réservé du pied de page 4"/>
          <p:cNvSpPr>
            <a:spLocks noGrp="1"/>
          </p:cNvSpPr>
          <p:nvPr/>
        </p:nvSpPr>
        <p:spPr>
          <a:xfrm>
            <a:off x="3124200" y="6421461"/>
            <a:ext cx="2895600" cy="365125"/>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8" name="Espace réservé du numéro de diapositive 5"/>
          <p:cNvSpPr>
            <a:spLocks noGrp="1"/>
          </p:cNvSpPr>
          <p:nvPr/>
        </p:nvSpPr>
        <p:spPr>
          <a:xfrm>
            <a:off x="6796118" y="6421461"/>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CFFFD46-DAC2-4CF3-9FD7-809C4AD0E5D2}" type="slidenum">
              <a:rPr lang="fr-FR" sz="1200" smtClean="0"/>
              <a:pPr algn="r"/>
              <a:t>13</a:t>
            </a:fld>
            <a:endParaRPr lang="fr-FR" sz="1200" dirty="0"/>
          </a:p>
        </p:txBody>
      </p:sp>
      <p:pic>
        <p:nvPicPr>
          <p:cNvPr id="1026" name="Picture 2" descr="SLOVAČKA: Novinarka Barbora Žiačikova pogođena pakom u lice, slijedi  operacija - Montenegro magazin">
            <a:extLst>
              <a:ext uri="{FF2B5EF4-FFF2-40B4-BE49-F238E27FC236}">
                <a16:creationId xmlns:a16="http://schemas.microsoft.com/office/drawing/2014/main" id="{7600F125-D612-465E-B6CF-E02377BAF6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00" t="23469" r="31200"/>
          <a:stretch/>
        </p:blipFill>
        <p:spPr bwMode="auto">
          <a:xfrm>
            <a:off x="6019800" y="1894347"/>
            <a:ext cx="2667000" cy="3357052"/>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texte 2">
            <a:extLst>
              <a:ext uri="{FF2B5EF4-FFF2-40B4-BE49-F238E27FC236}">
                <a16:creationId xmlns:a16="http://schemas.microsoft.com/office/drawing/2014/main" id="{C92500D2-C1D4-4CC1-8393-CF864B9D2069}"/>
              </a:ext>
            </a:extLst>
          </p:cNvPr>
          <p:cNvSpPr>
            <a:spLocks noGrp="1"/>
          </p:cNvSpPr>
          <p:nvPr/>
        </p:nvSpPr>
        <p:spPr>
          <a:xfrm>
            <a:off x="609600" y="701080"/>
            <a:ext cx="8077200" cy="71169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20000"/>
              </a:lnSpc>
              <a:buNone/>
            </a:pPr>
            <a:r>
              <a:rPr lang="fr-FR" sz="4300" b="1" u="sng" dirty="0">
                <a:solidFill>
                  <a:srgbClr val="0070C0"/>
                </a:solidFill>
              </a:rPr>
              <a:t>3 – Rôle et importance des assurances</a:t>
            </a:r>
          </a:p>
          <a:p>
            <a:pPr marL="0" indent="0">
              <a:lnSpc>
                <a:spcPct val="120000"/>
              </a:lnSpc>
              <a:buNone/>
            </a:pPr>
            <a:endParaRPr lang="fr-FR" sz="2800" dirty="0">
              <a:latin typeface="Arial" panose="020B0604020202020204" pitchFamily="34" charset="0"/>
              <a:ea typeface="Times New Roman" panose="02020603050405020304" pitchFamily="18" charset="0"/>
            </a:endParaRPr>
          </a:p>
          <a:p>
            <a:pPr lvl="0">
              <a:lnSpc>
                <a:spcPct val="120000"/>
              </a:lnSpc>
              <a:buNone/>
            </a:pP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nvSpPr>
        <p:spPr>
          <a:xfrm>
            <a:off x="380648" y="344056"/>
            <a:ext cx="8229600" cy="5161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fr-FR" b="1" u="sng" dirty="0">
                <a:solidFill>
                  <a:srgbClr val="0070C0"/>
                </a:solidFill>
              </a:rPr>
              <a:t>Régimes spéciaux</a:t>
            </a:r>
            <a:br>
              <a:rPr lang="fr-FR" b="1" u="sng" dirty="0">
                <a:solidFill>
                  <a:srgbClr val="0070C0"/>
                </a:solidFill>
              </a:rPr>
            </a:br>
            <a:r>
              <a:rPr lang="fr-FR" b="1" u="sng" dirty="0">
                <a:solidFill>
                  <a:srgbClr val="0070C0"/>
                </a:solidFill>
              </a:rPr>
              <a:t>ex : les accidents de la circulation (En schéma)</a:t>
            </a:r>
          </a:p>
          <a:p>
            <a:pPr lvl="0">
              <a:buNone/>
            </a:pPr>
            <a:endParaRPr lang="fr-FR" sz="2400" dirty="0"/>
          </a:p>
          <a:p>
            <a:pPr lvl="2">
              <a:buNone/>
            </a:pPr>
            <a:endParaRPr lang="fr-FR" dirty="0"/>
          </a:p>
        </p:txBody>
      </p:sp>
      <p:sp>
        <p:nvSpPr>
          <p:cNvPr id="7" name="Espace réservé du pied de page 4"/>
          <p:cNvSpPr>
            <a:spLocks noGrp="1"/>
          </p:cNvSpPr>
          <p:nvPr/>
        </p:nvSpPr>
        <p:spPr>
          <a:xfrm>
            <a:off x="3124200" y="6421461"/>
            <a:ext cx="2895600" cy="365125"/>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8" name="Espace réservé du numéro de diapositive 5"/>
          <p:cNvSpPr>
            <a:spLocks noGrp="1"/>
          </p:cNvSpPr>
          <p:nvPr/>
        </p:nvSpPr>
        <p:spPr>
          <a:xfrm>
            <a:off x="6796118" y="6421461"/>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CFFFD46-DAC2-4CF3-9FD7-809C4AD0E5D2}" type="slidenum">
              <a:rPr lang="fr-FR" sz="1200" smtClean="0"/>
              <a:pPr algn="r"/>
              <a:t>14</a:t>
            </a:fld>
            <a:endParaRPr lang="fr-FR" sz="1200" dirty="0"/>
          </a:p>
        </p:txBody>
      </p:sp>
      <p:grpSp>
        <p:nvGrpSpPr>
          <p:cNvPr id="2" name="Grouper 14"/>
          <p:cNvGrpSpPr/>
          <p:nvPr/>
        </p:nvGrpSpPr>
        <p:grpSpPr>
          <a:xfrm>
            <a:off x="380648" y="1654304"/>
            <a:ext cx="5044500" cy="1808584"/>
            <a:chOff x="533400" y="2667000"/>
            <a:chExt cx="5044500" cy="971996"/>
          </a:xfrm>
        </p:grpSpPr>
        <p:grpSp>
          <p:nvGrpSpPr>
            <p:cNvPr id="3" name="Grouper 44"/>
            <p:cNvGrpSpPr/>
            <p:nvPr/>
          </p:nvGrpSpPr>
          <p:grpSpPr>
            <a:xfrm>
              <a:off x="2667000" y="2749201"/>
              <a:ext cx="2910900" cy="755999"/>
              <a:chOff x="2667000" y="2749201"/>
              <a:chExt cx="2910900" cy="755999"/>
            </a:xfrm>
          </p:grpSpPr>
          <p:cxnSp>
            <p:nvCxnSpPr>
              <p:cNvPr id="11" name="Connecteur droit 10"/>
              <p:cNvCxnSpPr/>
              <p:nvPr/>
            </p:nvCxnSpPr>
            <p:spPr>
              <a:xfrm>
                <a:off x="2667000" y="3124200"/>
                <a:ext cx="721799" cy="1588"/>
              </a:xfrm>
              <a:prstGeom prst="line">
                <a:avLst/>
              </a:prstGeom>
              <a:ln w="15875">
                <a:solidFill>
                  <a:schemeClr val="accent4">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ectangle à coins arrondis 12"/>
              <p:cNvSpPr/>
              <p:nvPr/>
            </p:nvSpPr>
            <p:spPr>
              <a:xfrm>
                <a:off x="3417900" y="2749201"/>
                <a:ext cx="2160000" cy="755999"/>
              </a:xfrm>
              <a:prstGeom prst="roundRect">
                <a:avLst/>
              </a:prstGeom>
              <a:solidFill>
                <a:schemeClr val="accent1">
                  <a:lumMod val="40000"/>
                  <a:lumOff val="6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00"/>
                    </a:solidFill>
                  </a:rPr>
                  <a:t>Une responsabilité</a:t>
                </a:r>
              </a:p>
              <a:p>
                <a:pPr algn="ctr"/>
                <a:r>
                  <a:rPr lang="fr-FR" sz="2000" dirty="0">
                    <a:solidFill>
                      <a:srgbClr val="000000"/>
                    </a:solidFill>
                  </a:rPr>
                  <a:t>fondée sur le risque</a:t>
                </a:r>
              </a:p>
            </p:txBody>
          </p:sp>
        </p:grpSp>
        <p:sp>
          <p:nvSpPr>
            <p:cNvPr id="21" name="Rectangle à coins arrondis 20"/>
            <p:cNvSpPr/>
            <p:nvPr/>
          </p:nvSpPr>
          <p:spPr>
            <a:xfrm>
              <a:off x="533400" y="2667000"/>
              <a:ext cx="2137800" cy="971996"/>
            </a:xfrm>
            <a:prstGeom prst="roundRect">
              <a:avLst/>
            </a:prstGeom>
            <a:solidFill>
              <a:schemeClr val="accent4">
                <a:lumMod val="40000"/>
                <a:lumOff val="60000"/>
              </a:schemeClr>
            </a:solidFill>
            <a:ln w="1905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00"/>
                  </a:solidFill>
                </a:rPr>
                <a:t>Les conducteurs </a:t>
              </a:r>
            </a:p>
            <a:p>
              <a:pPr algn="ctr"/>
              <a:r>
                <a:rPr lang="fr-FR" sz="2000" dirty="0">
                  <a:solidFill>
                    <a:srgbClr val="000000"/>
                  </a:solidFill>
                </a:rPr>
                <a:t>de véhicules terrestres </a:t>
              </a:r>
            </a:p>
            <a:p>
              <a:pPr algn="ctr"/>
              <a:r>
                <a:rPr lang="fr-FR" sz="2000" dirty="0">
                  <a:solidFill>
                    <a:srgbClr val="000000"/>
                  </a:solidFill>
                </a:rPr>
                <a:t>à moteur</a:t>
              </a:r>
            </a:p>
          </p:txBody>
        </p:sp>
      </p:grpSp>
      <p:grpSp>
        <p:nvGrpSpPr>
          <p:cNvPr id="10" name="Grouper 45"/>
          <p:cNvGrpSpPr/>
          <p:nvPr/>
        </p:nvGrpSpPr>
        <p:grpSpPr>
          <a:xfrm>
            <a:off x="5409848" y="1654304"/>
            <a:ext cx="2922000" cy="1808584"/>
            <a:chOff x="5562600" y="2667000"/>
            <a:chExt cx="2922000" cy="971996"/>
          </a:xfrm>
        </p:grpSpPr>
        <p:sp>
          <p:nvSpPr>
            <p:cNvPr id="16" name="Rectangle à coins arrondis 15"/>
            <p:cNvSpPr/>
            <p:nvPr/>
          </p:nvSpPr>
          <p:spPr>
            <a:xfrm>
              <a:off x="6324600" y="2667000"/>
              <a:ext cx="2160000" cy="971996"/>
            </a:xfrm>
            <a:prstGeom prst="roundRect">
              <a:avLst/>
            </a:prstGeom>
            <a:solidFill>
              <a:schemeClr val="accent3">
                <a:lumMod val="40000"/>
                <a:lumOff val="60000"/>
              </a:schemeClr>
            </a:solidFill>
            <a:ln w="19050">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00"/>
                  </a:solidFill>
                </a:rPr>
                <a:t>L’assurance est obligatoire :</a:t>
              </a:r>
            </a:p>
            <a:p>
              <a:pPr algn="ctr"/>
              <a:r>
                <a:rPr lang="fr-FR" sz="2000" dirty="0">
                  <a:solidFill>
                    <a:srgbClr val="000000"/>
                  </a:solidFill>
                </a:rPr>
                <a:t>mutualisation du risque.</a:t>
              </a:r>
            </a:p>
          </p:txBody>
        </p:sp>
        <p:cxnSp>
          <p:nvCxnSpPr>
            <p:cNvPr id="44" name="Connecteur droit 43"/>
            <p:cNvCxnSpPr/>
            <p:nvPr/>
          </p:nvCxnSpPr>
          <p:spPr>
            <a:xfrm>
              <a:off x="5562600" y="3124200"/>
              <a:ext cx="721799" cy="1588"/>
            </a:xfrm>
            <a:prstGeom prst="line">
              <a:avLst/>
            </a:prstGeom>
            <a:ln w="158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7" name="ZoneTexte 16">
            <a:extLst>
              <a:ext uri="{FF2B5EF4-FFF2-40B4-BE49-F238E27FC236}">
                <a16:creationId xmlns:a16="http://schemas.microsoft.com/office/drawing/2014/main" id="{5F33EE2F-8CBE-4C2A-8E0D-50F488DE4F97}"/>
              </a:ext>
            </a:extLst>
          </p:cNvPr>
          <p:cNvSpPr txBox="1"/>
          <p:nvPr/>
        </p:nvSpPr>
        <p:spPr>
          <a:xfrm>
            <a:off x="380648" y="3774899"/>
            <a:ext cx="8382704" cy="2057743"/>
          </a:xfrm>
          <a:prstGeom prst="rect">
            <a:avLst/>
          </a:prstGeom>
          <a:noFill/>
        </p:spPr>
        <p:txBody>
          <a:bodyPr wrap="square">
            <a:spAutoFit/>
          </a:bodyPr>
          <a:lstStyle/>
          <a:p>
            <a:pPr marL="0" indent="0">
              <a:lnSpc>
                <a:spcPct val="120000"/>
              </a:lnSpc>
              <a:buNone/>
            </a:pPr>
            <a:r>
              <a:rPr lang="fr-FR" sz="1800" dirty="0">
                <a:effectLst/>
                <a:latin typeface="Arial" panose="020B0604020202020204" pitchFamily="34" charset="0"/>
                <a:ea typeface="Times New Roman" panose="02020603050405020304" pitchFamily="18" charset="0"/>
              </a:rPr>
              <a:t>Le </a:t>
            </a:r>
            <a:r>
              <a:rPr lang="fr-FR" sz="1800" b="1" dirty="0">
                <a:effectLst/>
                <a:latin typeface="Arial" panose="020B0604020202020204" pitchFamily="34" charset="0"/>
                <a:ea typeface="Times New Roman" panose="02020603050405020304" pitchFamily="18" charset="0"/>
              </a:rPr>
              <a:t>Fonds de Garantie des Assurances Obligatoires de dommages</a:t>
            </a:r>
            <a:r>
              <a:rPr lang="fr-FR" sz="1800" dirty="0">
                <a:effectLst/>
                <a:latin typeface="Arial" panose="020B0604020202020204" pitchFamily="34" charset="0"/>
                <a:ea typeface="Times New Roman" panose="02020603050405020304" pitchFamily="18" charset="0"/>
              </a:rPr>
              <a:t> (</a:t>
            </a:r>
            <a:r>
              <a:rPr lang="fr-FR" sz="1800" b="1" dirty="0">
                <a:effectLst/>
                <a:latin typeface="Arial" panose="020B0604020202020204" pitchFamily="34" charset="0"/>
                <a:ea typeface="Times New Roman" panose="02020603050405020304" pitchFamily="18" charset="0"/>
              </a:rPr>
              <a:t>FGAO</a:t>
            </a:r>
            <a:r>
              <a:rPr lang="fr-FR" sz="1800" dirty="0">
                <a:effectLst/>
                <a:latin typeface="Arial" panose="020B0604020202020204" pitchFamily="34" charset="0"/>
                <a:ea typeface="Times New Roman" panose="02020603050405020304" pitchFamily="18" charset="0"/>
              </a:rPr>
              <a:t>) a été créé en 1951 pour indemniser les victimes d’accidents de la circulation provoqués par des personnes non assurées ou non identifiées. En effet, dans ces situations, le mécanisme d’assurance ne pouvait pas fonctionner et la victime se retrouvait sans indemnisation.</a:t>
            </a:r>
            <a:endParaRPr lang="en-US" sz="1800" dirty="0">
              <a:effectLst/>
              <a:latin typeface="Times New Roman" panose="02020603050405020304" pitchFamily="18" charset="0"/>
              <a:ea typeface="Times New Roman" panose="02020603050405020304" pitchFamily="18" charset="0"/>
            </a:endParaRPr>
          </a:p>
          <a:p>
            <a:pPr>
              <a:lnSpc>
                <a:spcPct val="120000"/>
              </a:lnSpc>
            </a:pPr>
            <a:r>
              <a:rPr lang="fr-FR"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711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Indemnisation des victimes</a:t>
            </a:r>
          </a:p>
        </p:txBody>
      </p:sp>
      <p:sp>
        <p:nvSpPr>
          <p:cNvPr id="3" name="Espace réservé du contenu 2"/>
          <p:cNvSpPr>
            <a:spLocks noGrp="1"/>
          </p:cNvSpPr>
          <p:nvPr>
            <p:ph idx="1"/>
          </p:nvPr>
        </p:nvSpPr>
        <p:spPr>
          <a:xfrm>
            <a:off x="457200" y="1600200"/>
            <a:ext cx="7931224" cy="1143001"/>
          </a:xfrm>
        </p:spPr>
        <p:txBody>
          <a:bodyPr>
            <a:normAutofit fontScale="62500" lnSpcReduction="20000"/>
          </a:bodyPr>
          <a:lstStyle/>
          <a:p>
            <a:r>
              <a:rPr lang="fr-FR" sz="3200" dirty="0">
                <a:effectLst/>
                <a:latin typeface="Arial" panose="020B0604020202020204" pitchFamily="34" charset="0"/>
                <a:ea typeface="Times New Roman" panose="02020603050405020304" pitchFamily="18" charset="0"/>
              </a:rPr>
              <a:t>Au fil des années, le champ d’intervention du Fonds de garantie s'est étendu à d’autres risques (risques miniers et technologiques, défaillances de sociétés d'assurances de dommages).</a:t>
            </a:r>
            <a:endParaRPr lang="en-US" sz="3200" dirty="0">
              <a:effectLst/>
              <a:latin typeface="Times New Roman" panose="02020603050405020304" pitchFamily="18" charset="0"/>
              <a:ea typeface="Times New Roman" panose="02020603050405020304" pitchFamily="18" charset="0"/>
            </a:endParaRPr>
          </a:p>
          <a:p>
            <a:endParaRPr lang="fr-FR" dirty="0"/>
          </a:p>
        </p:txBody>
      </p:sp>
      <p:pic>
        <p:nvPicPr>
          <p:cNvPr id="4" name="Picture 2">
            <a:hlinkClick r:id="rId2"/>
          </p:cNvPr>
          <p:cNvPicPr>
            <a:picLocks noChangeAspect="1" noChangeArrowheads="1"/>
          </p:cNvPicPr>
          <p:nvPr/>
        </p:nvPicPr>
        <p:blipFill>
          <a:blip r:embed="rId3" cstate="print"/>
          <a:srcRect l="17983" t="52082" r="49918" b="9813"/>
          <a:stretch>
            <a:fillRect/>
          </a:stretch>
        </p:blipFill>
        <p:spPr bwMode="auto">
          <a:xfrm>
            <a:off x="2339752" y="2680530"/>
            <a:ext cx="5760640" cy="384481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6614E6-FD15-46C1-AEC8-D63AEE54E1F0}"/>
              </a:ext>
            </a:extLst>
          </p:cNvPr>
          <p:cNvSpPr>
            <a:spLocks noGrp="1"/>
          </p:cNvSpPr>
          <p:nvPr>
            <p:ph type="title"/>
          </p:nvPr>
        </p:nvSpPr>
        <p:spPr/>
        <p:txBody>
          <a:bodyPr/>
          <a:lstStyle/>
          <a:p>
            <a:endParaRPr lang="en-US"/>
          </a:p>
        </p:txBody>
      </p:sp>
      <p:sp>
        <p:nvSpPr>
          <p:cNvPr id="3" name="Espace réservé du contenu 2">
            <a:extLst>
              <a:ext uri="{FF2B5EF4-FFF2-40B4-BE49-F238E27FC236}">
                <a16:creationId xmlns:a16="http://schemas.microsoft.com/office/drawing/2014/main" id="{079762F3-646F-487B-969C-E48B9EFD4250}"/>
              </a:ext>
            </a:extLst>
          </p:cNvPr>
          <p:cNvSpPr>
            <a:spLocks noGrp="1"/>
          </p:cNvSpPr>
          <p:nvPr>
            <p:ph idx="1"/>
          </p:nvPr>
        </p:nvSpPr>
        <p:spPr/>
        <p:txBody>
          <a:bodyPr>
            <a:normAutofit/>
          </a:bodyPr>
          <a:lstStyle/>
          <a:p>
            <a:pPr marL="0" indent="0">
              <a:buNone/>
            </a:pPr>
            <a:r>
              <a:rPr lang="fr-FR" sz="2800" dirty="0">
                <a:effectLst/>
                <a:latin typeface="Arial" panose="020B0604020202020204" pitchFamily="34" charset="0"/>
                <a:ea typeface="Times New Roman" panose="02020603050405020304" pitchFamily="18" charset="0"/>
              </a:rPr>
              <a:t>Ce fonds montre l’importance de la solidarité nationale et est complété par d’autres fonds d’indemnisation comme le Fonds de garantie des victimes des actes de terrorisme et d’autres infractions (FGTI) dont la mission initiale consiste à réparer les préjudices subis par les victimes. Aujourd’hui, la mission de ce fonds d’indemnisation s’étend à la prise en charge des victimes d’infractions de droit commun.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646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Vidéos / la réparation </a:t>
            </a:r>
          </a:p>
        </p:txBody>
      </p:sp>
      <p:sp>
        <p:nvSpPr>
          <p:cNvPr id="3" name="Espace réservé du contenu 2"/>
          <p:cNvSpPr>
            <a:spLocks noGrp="1"/>
          </p:cNvSpPr>
          <p:nvPr>
            <p:ph idx="1"/>
          </p:nvPr>
        </p:nvSpPr>
        <p:spPr>
          <a:xfrm>
            <a:off x="457200" y="1927373"/>
            <a:ext cx="8229600" cy="4525963"/>
          </a:xfrm>
        </p:spPr>
        <p:txBody>
          <a:bodyPr/>
          <a:lstStyle/>
          <a:p>
            <a:endParaRPr lang="fr-FR" dirty="0"/>
          </a:p>
        </p:txBody>
      </p:sp>
      <p:pic>
        <p:nvPicPr>
          <p:cNvPr id="4099" name="Picture 3">
            <a:hlinkClick r:id="rId2"/>
          </p:cNvPr>
          <p:cNvPicPr>
            <a:picLocks noChangeAspect="1" noChangeArrowheads="1"/>
          </p:cNvPicPr>
          <p:nvPr/>
        </p:nvPicPr>
        <p:blipFill>
          <a:blip r:embed="rId3" cstate="print"/>
          <a:srcRect l="7939" t="24407" r="40592" b="22438"/>
          <a:stretch>
            <a:fillRect/>
          </a:stretch>
        </p:blipFill>
        <p:spPr bwMode="auto">
          <a:xfrm>
            <a:off x="899592" y="1700808"/>
            <a:ext cx="7068785" cy="410445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nvSpPr>
        <p:spPr>
          <a:xfrm>
            <a:off x="457200" y="332656"/>
            <a:ext cx="8229600" cy="595386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ct val="0"/>
              </a:spcBef>
              <a:buNone/>
            </a:pPr>
            <a:r>
              <a:rPr lang="fr-FR" sz="4600" b="1" u="sng" dirty="0">
                <a:solidFill>
                  <a:srgbClr val="0070C0"/>
                </a:solidFill>
              </a:rPr>
              <a:t>1 - Le principe de la réparation</a:t>
            </a:r>
          </a:p>
          <a:p>
            <a:pPr marL="0" indent="0" algn="just">
              <a:lnSpc>
                <a:spcPct val="120000"/>
              </a:lnSpc>
              <a:buNone/>
            </a:pPr>
            <a:r>
              <a:rPr lang="fr-FR" sz="3200" dirty="0">
                <a:solidFill>
                  <a:srgbClr val="000000"/>
                </a:solidFill>
                <a:effectLst/>
                <a:latin typeface="Arial" panose="020B0604020202020204" pitchFamily="34" charset="0"/>
                <a:ea typeface="Times New Roman" panose="02020603050405020304" pitchFamily="18" charset="0"/>
                <a:cs typeface="GuidePedagoTimes"/>
              </a:rPr>
              <a:t>La réparation doit replacer la victime dans la situation antérieure au dommage qu’elle a subi.</a:t>
            </a:r>
            <a:endParaRPr lang="en-US" sz="3200" dirty="0">
              <a:solidFill>
                <a:srgbClr val="000000"/>
              </a:solidFill>
              <a:effectLst/>
              <a:latin typeface="GuidePedagoTimes"/>
              <a:ea typeface="Times New Roman" panose="02020603050405020304" pitchFamily="18" charset="0"/>
              <a:cs typeface="GuidePedagoTimes"/>
            </a:endParaRPr>
          </a:p>
          <a:p>
            <a:pPr marL="0" indent="0" algn="just">
              <a:lnSpc>
                <a:spcPct val="120000"/>
              </a:lnSpc>
              <a:buNone/>
            </a:pPr>
            <a:r>
              <a:rPr lang="fr-FR" sz="3200" b="1" dirty="0">
                <a:solidFill>
                  <a:srgbClr val="000000"/>
                </a:solidFill>
                <a:effectLst/>
                <a:latin typeface="Arial" panose="020B0604020202020204" pitchFamily="34" charset="0"/>
                <a:ea typeface="Times New Roman" panose="02020603050405020304" pitchFamily="18" charset="0"/>
                <a:cs typeface="GuidePedagoTimes"/>
              </a:rPr>
              <a:t>Réparation intégrale du préjudice, sans perte ni profit pour la victime. </a:t>
            </a:r>
            <a:endParaRPr lang="en-US" sz="3200" dirty="0">
              <a:solidFill>
                <a:srgbClr val="000000"/>
              </a:solidFill>
              <a:effectLst/>
              <a:latin typeface="GuidePedagoTimes"/>
              <a:ea typeface="Times New Roman" panose="02020603050405020304" pitchFamily="18" charset="0"/>
              <a:cs typeface="GuidePedagoTimes"/>
            </a:endParaRPr>
          </a:p>
          <a:p>
            <a:pPr marL="0" indent="0" algn="just">
              <a:lnSpc>
                <a:spcPct val="120000"/>
              </a:lnSpc>
              <a:buNone/>
            </a:pPr>
            <a:r>
              <a:rPr lang="fr-FR" sz="3200" dirty="0">
                <a:solidFill>
                  <a:srgbClr val="000000"/>
                </a:solidFill>
                <a:effectLst/>
                <a:latin typeface="Arial" panose="020B0604020202020204" pitchFamily="34" charset="0"/>
                <a:ea typeface="Times New Roman" panose="02020603050405020304" pitchFamily="18" charset="0"/>
                <a:cs typeface="GuidePedagoTimes"/>
              </a:rPr>
              <a:t> </a:t>
            </a:r>
            <a:endParaRPr lang="en-US" sz="3200" dirty="0">
              <a:solidFill>
                <a:srgbClr val="000000"/>
              </a:solidFill>
              <a:effectLst/>
              <a:latin typeface="GuidePedagoTimes"/>
              <a:ea typeface="Times New Roman" panose="02020603050405020304" pitchFamily="18" charset="0"/>
              <a:cs typeface="GuidePedagoTimes"/>
            </a:endParaRPr>
          </a:p>
          <a:p>
            <a:pPr marL="0" indent="0" algn="just">
              <a:lnSpc>
                <a:spcPct val="120000"/>
              </a:lnSpc>
              <a:buNone/>
            </a:pPr>
            <a:r>
              <a:rPr lang="fr-FR" sz="3200" u="sng" dirty="0">
                <a:solidFill>
                  <a:srgbClr val="000000"/>
                </a:solidFill>
                <a:effectLst/>
                <a:latin typeface="Arial" panose="020B0604020202020204" pitchFamily="34" charset="0"/>
                <a:ea typeface="Times New Roman" panose="02020603050405020304" pitchFamily="18" charset="0"/>
                <a:cs typeface="GuidePedagoTimes"/>
              </a:rPr>
              <a:t>La réparation peut prendre 2 formes :</a:t>
            </a:r>
            <a:endParaRPr lang="en-US" sz="3200" u="sng" dirty="0">
              <a:solidFill>
                <a:srgbClr val="000000"/>
              </a:solidFill>
              <a:effectLst/>
              <a:latin typeface="GuidePedagoTimes"/>
              <a:ea typeface="Times New Roman" panose="02020603050405020304" pitchFamily="18" charset="0"/>
              <a:cs typeface="GuidePedagoTimes"/>
            </a:endParaRPr>
          </a:p>
          <a:p>
            <a:pPr marL="107315" indent="0" algn="just">
              <a:lnSpc>
                <a:spcPct val="120000"/>
              </a:lnSpc>
              <a:buNone/>
            </a:pPr>
            <a:r>
              <a:rPr lang="fr-FR" sz="3200" dirty="0">
                <a:solidFill>
                  <a:srgbClr val="000000"/>
                </a:solidFill>
                <a:effectLst/>
                <a:latin typeface="Arial" panose="020B0604020202020204" pitchFamily="34" charset="0"/>
                <a:ea typeface="Times New Roman" panose="02020603050405020304" pitchFamily="18" charset="0"/>
                <a:cs typeface="GuidePedagoTimes"/>
              </a:rPr>
              <a:t>- La </a:t>
            </a:r>
            <a:r>
              <a:rPr lang="fr-FR" sz="3200" b="1" dirty="0">
                <a:solidFill>
                  <a:srgbClr val="000000"/>
                </a:solidFill>
                <a:effectLst/>
                <a:latin typeface="Arial" panose="020B0604020202020204" pitchFamily="34" charset="0"/>
                <a:ea typeface="Times New Roman" panose="02020603050405020304" pitchFamily="18" charset="0"/>
                <a:cs typeface="GuidePedagoTimes"/>
              </a:rPr>
              <a:t>réparation en nature</a:t>
            </a:r>
            <a:r>
              <a:rPr lang="fr-FR" sz="3200" dirty="0">
                <a:solidFill>
                  <a:srgbClr val="000000"/>
                </a:solidFill>
                <a:effectLst/>
                <a:latin typeface="Arial" panose="020B0604020202020204" pitchFamily="34" charset="0"/>
                <a:ea typeface="Times New Roman" panose="02020603050405020304" pitchFamily="18" charset="0"/>
                <a:cs typeface="GuidePedagoTimes"/>
              </a:rPr>
              <a:t> a pour objet de faire disparaître le dommage. Ainsi, le bien qui a été endommagé sera réparé et le bien détruit sera remplacé. Lorsque cette réparation en nature n’est pas possible, la réparation peut se faire par équivalent. </a:t>
            </a:r>
            <a:endParaRPr lang="en-US" sz="3200" dirty="0">
              <a:solidFill>
                <a:srgbClr val="000000"/>
              </a:solidFill>
              <a:effectLst/>
              <a:latin typeface="GuidePedagoTimes"/>
              <a:ea typeface="Times New Roman" panose="02020603050405020304" pitchFamily="18" charset="0"/>
              <a:cs typeface="GuidePedagoTimes"/>
            </a:endParaRPr>
          </a:p>
          <a:p>
            <a:pPr marL="107315" indent="0" algn="just">
              <a:lnSpc>
                <a:spcPct val="120000"/>
              </a:lnSpc>
              <a:buNone/>
            </a:pPr>
            <a:r>
              <a:rPr lang="fr-FR" sz="3200" dirty="0">
                <a:solidFill>
                  <a:srgbClr val="000000"/>
                </a:solidFill>
                <a:effectLst/>
                <a:latin typeface="Arial" panose="020B0604020202020204" pitchFamily="34" charset="0"/>
                <a:ea typeface="Times New Roman" panose="02020603050405020304" pitchFamily="18" charset="0"/>
                <a:cs typeface="GuidePedagoTimes"/>
              </a:rPr>
              <a:t>- La </a:t>
            </a:r>
            <a:r>
              <a:rPr lang="fr-FR" sz="3200" b="1" dirty="0">
                <a:solidFill>
                  <a:srgbClr val="000000"/>
                </a:solidFill>
                <a:effectLst/>
                <a:latin typeface="Arial" panose="020B0604020202020204" pitchFamily="34" charset="0"/>
                <a:ea typeface="Times New Roman" panose="02020603050405020304" pitchFamily="18" charset="0"/>
                <a:cs typeface="GuidePedagoTimes"/>
              </a:rPr>
              <a:t>réparation par équivalent</a:t>
            </a:r>
            <a:r>
              <a:rPr lang="fr-FR" sz="3200" dirty="0">
                <a:solidFill>
                  <a:srgbClr val="000000"/>
                </a:solidFill>
                <a:effectLst/>
                <a:latin typeface="Arial" panose="020B0604020202020204" pitchFamily="34" charset="0"/>
                <a:ea typeface="Times New Roman" panose="02020603050405020304" pitchFamily="18" charset="0"/>
                <a:cs typeface="GuidePedagoTimes"/>
              </a:rPr>
              <a:t> consiste en l’attribution de dommages et intérêts à la victime. Ceux-ci ont pour but de compenser le préjudice subi.</a:t>
            </a:r>
            <a:endParaRPr lang="en-US" sz="3200" dirty="0">
              <a:solidFill>
                <a:srgbClr val="000000"/>
              </a:solidFill>
              <a:effectLst/>
              <a:latin typeface="GuidePedagoTimes"/>
              <a:ea typeface="Times New Roman" panose="02020603050405020304" pitchFamily="18" charset="0"/>
              <a:cs typeface="GuidePedagoTimes"/>
            </a:endParaRPr>
          </a:p>
          <a:p>
            <a:pPr marL="0" indent="0">
              <a:lnSpc>
                <a:spcPct val="120000"/>
              </a:lnSpc>
              <a:spcBef>
                <a:spcPct val="0"/>
              </a:spcBef>
              <a:buNone/>
            </a:pPr>
            <a:endParaRPr lang="fr-FR" b="1" u="sng" dirty="0">
              <a:solidFill>
                <a:srgbClr val="0070C0"/>
              </a:solidFill>
            </a:endParaRPr>
          </a:p>
        </p:txBody>
      </p:sp>
      <p:sp>
        <p:nvSpPr>
          <p:cNvPr id="7" name="Espace réservé du pied de page 4"/>
          <p:cNvSpPr>
            <a:spLocks noGrp="1"/>
          </p:cNvSpPr>
          <p:nvPr/>
        </p:nvSpPr>
        <p:spPr>
          <a:xfrm>
            <a:off x="3124200" y="6421461"/>
            <a:ext cx="2895600" cy="365125"/>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Tree>
  </p:cSld>
  <p:clrMapOvr>
    <a:masterClrMapping/>
  </p:clrMapOvr>
  <p:transition>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nvSpPr>
        <p:spPr>
          <a:xfrm>
            <a:off x="457200" y="387898"/>
            <a:ext cx="8229600" cy="7975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a:spcBef>
                <a:spcPct val="0"/>
              </a:spcBef>
              <a:buNone/>
            </a:pPr>
            <a:r>
              <a:rPr lang="fr-FR" b="1" u="sng" dirty="0">
                <a:solidFill>
                  <a:srgbClr val="0070C0"/>
                </a:solidFill>
              </a:rPr>
              <a:t>1 - Les principes de la réparation (en schéma)</a:t>
            </a:r>
          </a:p>
        </p:txBody>
      </p:sp>
      <p:sp>
        <p:nvSpPr>
          <p:cNvPr id="7" name="Espace réservé du pied de page 4"/>
          <p:cNvSpPr>
            <a:spLocks noGrp="1"/>
          </p:cNvSpPr>
          <p:nvPr/>
        </p:nvSpPr>
        <p:spPr>
          <a:xfrm>
            <a:off x="3124200" y="6421461"/>
            <a:ext cx="2895600" cy="365125"/>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8" name="Espace réservé du numéro de diapositive 5"/>
          <p:cNvSpPr>
            <a:spLocks noGrp="1"/>
          </p:cNvSpPr>
          <p:nvPr/>
        </p:nvSpPr>
        <p:spPr>
          <a:xfrm>
            <a:off x="6796118" y="6421461"/>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CFFFD46-DAC2-4CF3-9FD7-809C4AD0E5D2}" type="slidenum">
              <a:rPr lang="fr-FR" sz="1200" smtClean="0"/>
              <a:pPr algn="r"/>
              <a:t>4</a:t>
            </a:fld>
            <a:endParaRPr lang="fr-FR" sz="1200" dirty="0"/>
          </a:p>
        </p:txBody>
      </p:sp>
      <p:sp>
        <p:nvSpPr>
          <p:cNvPr id="10" name="Rectangle à coins arrondis 9"/>
          <p:cNvSpPr/>
          <p:nvPr/>
        </p:nvSpPr>
        <p:spPr>
          <a:xfrm>
            <a:off x="755576" y="3789040"/>
            <a:ext cx="4267200" cy="1656184"/>
          </a:xfrm>
          <a:prstGeom prst="roundRect">
            <a:avLst/>
          </a:prstGeom>
          <a:solidFill>
            <a:schemeClr val="accent4">
              <a:lumMod val="40000"/>
              <a:lumOff val="60000"/>
            </a:schemeClr>
          </a:solidFill>
          <a:ln w="1905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000000"/>
                </a:solidFill>
              </a:rPr>
              <a:t>Replacer la victime d’un dommage dans l’état dans</a:t>
            </a:r>
          </a:p>
          <a:p>
            <a:pPr algn="ctr"/>
            <a:r>
              <a:rPr lang="fr-FR" sz="2400" dirty="0">
                <a:solidFill>
                  <a:srgbClr val="000000"/>
                </a:solidFill>
              </a:rPr>
              <a:t>lequel elle se trouvait avant la réalisation du dommage.</a:t>
            </a:r>
          </a:p>
        </p:txBody>
      </p:sp>
      <p:grpSp>
        <p:nvGrpSpPr>
          <p:cNvPr id="2" name="Grouper 26"/>
          <p:cNvGrpSpPr/>
          <p:nvPr/>
        </p:nvGrpSpPr>
        <p:grpSpPr>
          <a:xfrm>
            <a:off x="5022776" y="3501015"/>
            <a:ext cx="2645570" cy="2448265"/>
            <a:chOff x="5008095" y="2057400"/>
            <a:chExt cx="2379535" cy="1666321"/>
          </a:xfrm>
        </p:grpSpPr>
        <p:grpSp>
          <p:nvGrpSpPr>
            <p:cNvPr id="3" name="Grouper 85"/>
            <p:cNvGrpSpPr/>
            <p:nvPr/>
          </p:nvGrpSpPr>
          <p:grpSpPr>
            <a:xfrm>
              <a:off x="5008095" y="2817044"/>
              <a:ext cx="2379535" cy="906677"/>
              <a:chOff x="5008095" y="2817044"/>
              <a:chExt cx="2379535" cy="906677"/>
            </a:xfrm>
          </p:grpSpPr>
          <p:cxnSp>
            <p:nvCxnSpPr>
              <p:cNvPr id="20" name="Connecteur droit 19"/>
              <p:cNvCxnSpPr>
                <a:stCxn id="10" idx="3"/>
                <a:endCxn id="21" idx="1"/>
              </p:cNvCxnSpPr>
              <p:nvPr/>
            </p:nvCxnSpPr>
            <p:spPr>
              <a:xfrm>
                <a:off x="5008095" y="2817044"/>
                <a:ext cx="783105" cy="667335"/>
              </a:xfrm>
              <a:prstGeom prst="line">
                <a:avLst/>
              </a:prstGeom>
              <a:ln w="15875">
                <a:solidFill>
                  <a:schemeClr val="accent4">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Rectangle à coins arrondis 20"/>
              <p:cNvSpPr/>
              <p:nvPr/>
            </p:nvSpPr>
            <p:spPr>
              <a:xfrm>
                <a:off x="5791200" y="3245037"/>
                <a:ext cx="1596430" cy="478684"/>
              </a:xfrm>
              <a:prstGeom prst="roundRect">
                <a:avLst/>
              </a:prstGeom>
              <a:solidFill>
                <a:schemeClr val="accent1">
                  <a:lumMod val="40000"/>
                  <a:lumOff val="6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rgbClr val="000000"/>
                    </a:solidFill>
                  </a:rPr>
                  <a:t>Par équivalent : indemnisation</a:t>
                </a:r>
              </a:p>
            </p:txBody>
          </p:sp>
        </p:grpSp>
        <p:grpSp>
          <p:nvGrpSpPr>
            <p:cNvPr id="11" name="Grouper 84"/>
            <p:cNvGrpSpPr/>
            <p:nvPr/>
          </p:nvGrpSpPr>
          <p:grpSpPr>
            <a:xfrm>
              <a:off x="5008096" y="2057400"/>
              <a:ext cx="2185233" cy="759649"/>
              <a:chOff x="5008096" y="2057400"/>
              <a:chExt cx="2185233" cy="759649"/>
            </a:xfrm>
          </p:grpSpPr>
          <p:sp>
            <p:nvSpPr>
              <p:cNvPr id="22" name="Rectangle à coins arrondis 21"/>
              <p:cNvSpPr/>
              <p:nvPr/>
            </p:nvSpPr>
            <p:spPr>
              <a:xfrm>
                <a:off x="5791200" y="2057400"/>
                <a:ext cx="1402129" cy="381000"/>
              </a:xfrm>
              <a:prstGeom prst="roundRect">
                <a:avLst/>
              </a:prstGeom>
              <a:solidFill>
                <a:schemeClr val="accent1">
                  <a:lumMod val="40000"/>
                  <a:lumOff val="6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rgbClr val="000000"/>
                    </a:solidFill>
                  </a:rPr>
                  <a:t>En nature</a:t>
                </a:r>
              </a:p>
            </p:txBody>
          </p:sp>
          <p:cxnSp>
            <p:nvCxnSpPr>
              <p:cNvPr id="23" name="Connecteur droit 22"/>
              <p:cNvCxnSpPr>
                <a:stCxn id="10" idx="3"/>
                <a:endCxn id="22" idx="1"/>
              </p:cNvCxnSpPr>
              <p:nvPr/>
            </p:nvCxnSpPr>
            <p:spPr>
              <a:xfrm flipV="1">
                <a:off x="5008096" y="2247900"/>
                <a:ext cx="783104" cy="569149"/>
              </a:xfrm>
              <a:prstGeom prst="line">
                <a:avLst/>
              </a:prstGeom>
              <a:ln w="15875">
                <a:solidFill>
                  <a:schemeClr val="accent4">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grpSp>
      </p:grpSp>
      <p:grpSp>
        <p:nvGrpSpPr>
          <p:cNvPr id="12" name="Grouper 87"/>
          <p:cNvGrpSpPr/>
          <p:nvPr/>
        </p:nvGrpSpPr>
        <p:grpSpPr>
          <a:xfrm>
            <a:off x="4756505" y="2296788"/>
            <a:ext cx="2351512" cy="396000"/>
            <a:chOff x="4678008" y="4343400"/>
            <a:chExt cx="1534390" cy="396000"/>
          </a:xfrm>
        </p:grpSpPr>
        <p:sp>
          <p:nvSpPr>
            <p:cNvPr id="26" name="Rectangle à coins arrondis 25"/>
            <p:cNvSpPr/>
            <p:nvPr/>
          </p:nvSpPr>
          <p:spPr>
            <a:xfrm>
              <a:off x="5074464" y="4343400"/>
              <a:ext cx="1137934" cy="396000"/>
            </a:xfrm>
            <a:prstGeom prst="roundRect">
              <a:avLst/>
            </a:prstGeom>
            <a:solidFill>
              <a:schemeClr val="accent3">
                <a:lumMod val="40000"/>
                <a:lumOff val="60000"/>
              </a:schemeClr>
            </a:solidFill>
            <a:ln w="19050">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0000"/>
                  </a:solidFill>
                </a:rPr>
                <a:t>Réparation</a:t>
              </a:r>
            </a:p>
          </p:txBody>
        </p:sp>
        <p:cxnSp>
          <p:nvCxnSpPr>
            <p:cNvPr id="37" name="Connecteur droit 36"/>
            <p:cNvCxnSpPr>
              <a:cxnSpLocks/>
              <a:stCxn id="74" idx="3"/>
              <a:endCxn id="26" idx="1"/>
            </p:cNvCxnSpPr>
            <p:nvPr/>
          </p:nvCxnSpPr>
          <p:spPr>
            <a:xfrm flipV="1">
              <a:off x="4678008" y="4541400"/>
              <a:ext cx="396455" cy="16132"/>
            </a:xfrm>
            <a:prstGeom prst="line">
              <a:avLst/>
            </a:prstGeom>
            <a:ln w="158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73" name="Rectangle à coins arrondis 72"/>
          <p:cNvSpPr/>
          <p:nvPr/>
        </p:nvSpPr>
        <p:spPr>
          <a:xfrm>
            <a:off x="1098904" y="2241548"/>
            <a:ext cx="1335600" cy="396000"/>
          </a:xfrm>
          <a:prstGeom prst="roundRect">
            <a:avLst/>
          </a:prstGeom>
          <a:solidFill>
            <a:schemeClr val="accent4">
              <a:lumMod val="40000"/>
              <a:lumOff val="60000"/>
            </a:schemeClr>
          </a:solidFill>
          <a:ln w="1905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rgbClr val="000000"/>
                </a:solidFill>
              </a:rPr>
              <a:t>Fait générateur</a:t>
            </a:r>
          </a:p>
        </p:txBody>
      </p:sp>
      <p:grpSp>
        <p:nvGrpSpPr>
          <p:cNvPr id="14" name="Grouper 86"/>
          <p:cNvGrpSpPr/>
          <p:nvPr/>
        </p:nvGrpSpPr>
        <p:grpSpPr>
          <a:xfrm>
            <a:off x="2470504" y="2008120"/>
            <a:ext cx="2286000" cy="700800"/>
            <a:chOff x="1945200" y="4038600"/>
            <a:chExt cx="2286000" cy="700800"/>
          </a:xfrm>
        </p:grpSpPr>
        <p:sp>
          <p:nvSpPr>
            <p:cNvPr id="74" name="Rectangle à coins arrondis 73"/>
            <p:cNvSpPr/>
            <p:nvPr/>
          </p:nvSpPr>
          <p:spPr>
            <a:xfrm>
              <a:off x="2895600" y="4343400"/>
              <a:ext cx="1335600" cy="396000"/>
            </a:xfrm>
            <a:prstGeom prst="roundRect">
              <a:avLst/>
            </a:prstGeom>
            <a:solidFill>
              <a:schemeClr val="accent1">
                <a:lumMod val="40000"/>
                <a:lumOff val="6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0000"/>
                  </a:solidFill>
                </a:rPr>
                <a:t>Dommage</a:t>
              </a:r>
            </a:p>
          </p:txBody>
        </p:sp>
        <p:cxnSp>
          <p:nvCxnSpPr>
            <p:cNvPr id="79" name="Connecteur droit 78"/>
            <p:cNvCxnSpPr>
              <a:cxnSpLocks/>
            </p:cNvCxnSpPr>
            <p:nvPr/>
          </p:nvCxnSpPr>
          <p:spPr>
            <a:xfrm>
              <a:off x="1945200" y="4450418"/>
              <a:ext cx="897597" cy="1588"/>
            </a:xfrm>
            <a:prstGeom prst="line">
              <a:avLst/>
            </a:prstGeom>
            <a:ln w="15875">
              <a:solidFill>
                <a:schemeClr val="accent4">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83" name="Rectangle à coins arrondis 82"/>
            <p:cNvSpPr/>
            <p:nvPr/>
          </p:nvSpPr>
          <p:spPr>
            <a:xfrm>
              <a:off x="1981200" y="4038600"/>
              <a:ext cx="914400" cy="396000"/>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0000"/>
                  </a:solidFill>
                </a:rPr>
                <a:t>Lien de causalité</a:t>
              </a:r>
            </a:p>
          </p:txBody>
        </p:sp>
      </p:grpSp>
    </p:spTree>
    <p:extLst>
      <p:ext uri="{BB962C8B-B14F-4D97-AF65-F5344CB8AC3E}">
        <p14:creationId xmlns:p14="http://schemas.microsoft.com/office/powerpoint/2010/main" val="33686914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Vidéos / la réparation </a:t>
            </a:r>
          </a:p>
        </p:txBody>
      </p:sp>
      <p:sp>
        <p:nvSpPr>
          <p:cNvPr id="3" name="Espace réservé du contenu 2"/>
          <p:cNvSpPr>
            <a:spLocks noGrp="1"/>
          </p:cNvSpPr>
          <p:nvPr>
            <p:ph idx="1"/>
          </p:nvPr>
        </p:nvSpPr>
        <p:spPr>
          <a:xfrm>
            <a:off x="611560" y="5373216"/>
            <a:ext cx="8136904" cy="1080120"/>
          </a:xfrm>
        </p:spPr>
        <p:txBody>
          <a:bodyPr>
            <a:normAutofit fontScale="92500"/>
          </a:bodyPr>
          <a:lstStyle/>
          <a:p>
            <a:pPr>
              <a:buNone/>
            </a:pPr>
            <a:r>
              <a:rPr lang="fr-FR" dirty="0">
                <a:hlinkClick r:id="rId2"/>
              </a:rPr>
              <a:t>https://www.francetvinfo.fr/france/avion-quelles-indemnites-pour-un-vol-retarde_1809671.html</a:t>
            </a:r>
            <a:endParaRPr lang="fr-FR" dirty="0"/>
          </a:p>
        </p:txBody>
      </p:sp>
      <p:pic>
        <p:nvPicPr>
          <p:cNvPr id="5122" name="Picture 2">
            <a:hlinkClick r:id="rId2"/>
          </p:cNvPr>
          <p:cNvPicPr>
            <a:picLocks noChangeAspect="1" noChangeArrowheads="1"/>
          </p:cNvPicPr>
          <p:nvPr/>
        </p:nvPicPr>
        <p:blipFill>
          <a:blip r:embed="rId3" cstate="print"/>
          <a:srcRect l="5254" t="15375" r="32762" b="21626"/>
          <a:stretch>
            <a:fillRect/>
          </a:stretch>
        </p:blipFill>
        <p:spPr bwMode="auto">
          <a:xfrm>
            <a:off x="1259632" y="1556792"/>
            <a:ext cx="6336704" cy="362097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nvSpPr>
        <p:spPr>
          <a:xfrm>
            <a:off x="457200" y="404664"/>
            <a:ext cx="8229600" cy="58818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spcBef>
                <a:spcPct val="0"/>
              </a:spcBef>
              <a:buNone/>
            </a:pPr>
            <a:r>
              <a:rPr lang="fr-FR" sz="2800" b="1" u="sng" dirty="0">
                <a:solidFill>
                  <a:srgbClr val="0070C0"/>
                </a:solidFill>
              </a:rPr>
              <a:t>Le fait générateur fondé sur le risque (en schéma)</a:t>
            </a:r>
          </a:p>
          <a:p>
            <a:pPr lvl="0">
              <a:buNone/>
            </a:pPr>
            <a:endParaRPr lang="fr-FR" sz="2400" dirty="0"/>
          </a:p>
          <a:p>
            <a:pPr lvl="0">
              <a:buNone/>
            </a:pPr>
            <a:endParaRPr lang="fr-FR" sz="2400" dirty="0"/>
          </a:p>
          <a:p>
            <a:pPr lvl="2">
              <a:buNone/>
            </a:pPr>
            <a:endParaRPr lang="fr-FR" dirty="0"/>
          </a:p>
        </p:txBody>
      </p:sp>
      <p:sp>
        <p:nvSpPr>
          <p:cNvPr id="7" name="Espace réservé de la date 3"/>
          <p:cNvSpPr>
            <a:spLocks noGrp="1"/>
          </p:cNvSpPr>
          <p:nvPr/>
        </p:nvSpPr>
        <p:spPr>
          <a:xfrm>
            <a:off x="214282" y="6421461"/>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626A0-5383-420C-9AFC-1FEDB599445C}" type="datetimeFigureOut">
              <a:rPr lang="fr-FR" sz="1200" smtClean="0"/>
              <a:pPr/>
              <a:t>08/11/2020</a:t>
            </a:fld>
            <a:endParaRPr lang="fr-FR" sz="1200" dirty="0"/>
          </a:p>
        </p:txBody>
      </p:sp>
      <p:sp>
        <p:nvSpPr>
          <p:cNvPr id="8" name="Espace réservé du pied de page 4"/>
          <p:cNvSpPr>
            <a:spLocks noGrp="1"/>
          </p:cNvSpPr>
          <p:nvPr/>
        </p:nvSpPr>
        <p:spPr>
          <a:xfrm>
            <a:off x="3124200" y="6421461"/>
            <a:ext cx="2895600" cy="365125"/>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9" name="Espace réservé du numéro de diapositive 5"/>
          <p:cNvSpPr>
            <a:spLocks noGrp="1"/>
          </p:cNvSpPr>
          <p:nvPr/>
        </p:nvSpPr>
        <p:spPr>
          <a:xfrm>
            <a:off x="6796118" y="6421461"/>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CFFFD46-DAC2-4CF3-9FD7-809C4AD0E5D2}" type="slidenum">
              <a:rPr lang="fr-FR" sz="1200" smtClean="0"/>
              <a:pPr algn="r"/>
              <a:t>6</a:t>
            </a:fld>
            <a:endParaRPr lang="fr-FR" sz="1200" dirty="0"/>
          </a:p>
        </p:txBody>
      </p:sp>
      <p:sp>
        <p:nvSpPr>
          <p:cNvPr id="10" name="Espace réservé de la date 3"/>
          <p:cNvSpPr>
            <a:spLocks noGrp="1"/>
          </p:cNvSpPr>
          <p:nvPr/>
        </p:nvSpPr>
        <p:spPr>
          <a:xfrm>
            <a:off x="3581408" y="6412752"/>
            <a:ext cx="2562228" cy="365125"/>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i="1" dirty="0"/>
              <a:t>Droit</a:t>
            </a:r>
            <a:r>
              <a:rPr lang="fr-FR" sz="1200" dirty="0"/>
              <a:t> – Collection </a:t>
            </a:r>
            <a:r>
              <a:rPr lang="fr-FR" sz="1200" i="1" dirty="0"/>
              <a:t>Enjeux &amp; Repères</a:t>
            </a:r>
            <a:r>
              <a:rPr lang="fr-FR" sz="1200" dirty="0"/>
              <a:t> </a:t>
            </a:r>
          </a:p>
        </p:txBody>
      </p:sp>
      <p:grpSp>
        <p:nvGrpSpPr>
          <p:cNvPr id="2" name="Grouper 22"/>
          <p:cNvGrpSpPr/>
          <p:nvPr/>
        </p:nvGrpSpPr>
        <p:grpSpPr>
          <a:xfrm>
            <a:off x="914400" y="2590800"/>
            <a:ext cx="5334152" cy="1054224"/>
            <a:chOff x="914400" y="2590800"/>
            <a:chExt cx="5334152" cy="1054224"/>
          </a:xfrm>
        </p:grpSpPr>
        <p:sp>
          <p:nvSpPr>
            <p:cNvPr id="11" name="Rectangle à coins arrondis 10"/>
            <p:cNvSpPr/>
            <p:nvPr/>
          </p:nvSpPr>
          <p:spPr>
            <a:xfrm>
              <a:off x="914400" y="2590800"/>
              <a:ext cx="1209328" cy="1054224"/>
            </a:xfrm>
            <a:prstGeom prst="roundRect">
              <a:avLst/>
            </a:prstGeom>
            <a:solidFill>
              <a:schemeClr val="accent4">
                <a:lumMod val="40000"/>
                <a:lumOff val="60000"/>
              </a:schemeClr>
            </a:solidFill>
            <a:ln w="1905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00"/>
                  </a:solidFill>
                </a:rPr>
                <a:t>Fait des choses</a:t>
              </a:r>
            </a:p>
          </p:txBody>
        </p:sp>
        <p:grpSp>
          <p:nvGrpSpPr>
            <p:cNvPr id="3" name="Grouper 26"/>
            <p:cNvGrpSpPr/>
            <p:nvPr/>
          </p:nvGrpSpPr>
          <p:grpSpPr>
            <a:xfrm>
              <a:off x="2123728" y="2590800"/>
              <a:ext cx="4124824" cy="1054224"/>
              <a:chOff x="2263376" y="2590800"/>
              <a:chExt cx="4124824" cy="1054224"/>
            </a:xfrm>
          </p:grpSpPr>
          <p:cxnSp>
            <p:nvCxnSpPr>
              <p:cNvPr id="12" name="Connecteur droit 11"/>
              <p:cNvCxnSpPr>
                <a:stCxn id="11" idx="3"/>
                <a:endCxn id="14" idx="1"/>
              </p:cNvCxnSpPr>
              <p:nvPr/>
            </p:nvCxnSpPr>
            <p:spPr>
              <a:xfrm>
                <a:off x="2263376" y="3117912"/>
                <a:ext cx="848824" cy="0"/>
              </a:xfrm>
              <a:prstGeom prst="line">
                <a:avLst/>
              </a:prstGeom>
              <a:ln w="15875">
                <a:solidFill>
                  <a:schemeClr val="accent4">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Rectangle à coins arrondis 13"/>
              <p:cNvSpPr/>
              <p:nvPr/>
            </p:nvSpPr>
            <p:spPr>
              <a:xfrm>
                <a:off x="3112200" y="2590800"/>
                <a:ext cx="3276000" cy="1054224"/>
              </a:xfrm>
              <a:prstGeom prst="roundRect">
                <a:avLst/>
              </a:prstGeom>
              <a:solidFill>
                <a:schemeClr val="accent1">
                  <a:lumMod val="40000"/>
                  <a:lumOff val="6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00"/>
                    </a:solidFill>
                  </a:rPr>
                  <a:t>Dommage causé par le fait des choses</a:t>
                </a:r>
              </a:p>
              <a:p>
                <a:pPr algn="ctr"/>
                <a:r>
                  <a:rPr lang="fr-FR" sz="2000" dirty="0">
                    <a:solidFill>
                      <a:srgbClr val="000000"/>
                    </a:solidFill>
                  </a:rPr>
                  <a:t>que l’on a sous sa garde.</a:t>
                </a:r>
              </a:p>
            </p:txBody>
          </p:sp>
        </p:grpSp>
      </p:grpSp>
      <p:grpSp>
        <p:nvGrpSpPr>
          <p:cNvPr id="4" name="Grouper 28"/>
          <p:cNvGrpSpPr/>
          <p:nvPr/>
        </p:nvGrpSpPr>
        <p:grpSpPr>
          <a:xfrm>
            <a:off x="6324600" y="2708920"/>
            <a:ext cx="2351856" cy="2590800"/>
            <a:chOff x="6324600" y="2438400"/>
            <a:chExt cx="2351856" cy="2590800"/>
          </a:xfrm>
        </p:grpSpPr>
        <p:sp>
          <p:nvSpPr>
            <p:cNvPr id="17" name="Rectangle à coins arrondis 16"/>
            <p:cNvSpPr/>
            <p:nvPr/>
          </p:nvSpPr>
          <p:spPr>
            <a:xfrm>
              <a:off x="6781800" y="2708920"/>
              <a:ext cx="1894656" cy="2016224"/>
            </a:xfrm>
            <a:prstGeom prst="roundRect">
              <a:avLst/>
            </a:prstGeom>
            <a:solidFill>
              <a:schemeClr val="accent3">
                <a:lumMod val="40000"/>
                <a:lumOff val="60000"/>
              </a:schemeClr>
            </a:solidFill>
            <a:ln w="19050">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00"/>
                  </a:solidFill>
                </a:rPr>
                <a:t>La victime n’a</a:t>
              </a:r>
            </a:p>
            <a:p>
              <a:pPr algn="ctr"/>
              <a:r>
                <a:rPr lang="fr-FR" sz="2000" dirty="0">
                  <a:solidFill>
                    <a:srgbClr val="000000"/>
                  </a:solidFill>
                </a:rPr>
                <a:t>pas à prouver</a:t>
              </a:r>
            </a:p>
            <a:p>
              <a:pPr algn="ctr"/>
              <a:r>
                <a:rPr lang="fr-FR" sz="2000" dirty="0">
                  <a:solidFill>
                    <a:srgbClr val="000000"/>
                  </a:solidFill>
                </a:rPr>
                <a:t>la faute de</a:t>
              </a:r>
            </a:p>
            <a:p>
              <a:pPr algn="ctr"/>
              <a:r>
                <a:rPr lang="fr-FR" sz="2000" dirty="0">
                  <a:solidFill>
                    <a:srgbClr val="000000"/>
                  </a:solidFill>
                </a:rPr>
                <a:t>surveillance ou de gardiennage.</a:t>
              </a:r>
            </a:p>
          </p:txBody>
        </p:sp>
        <p:grpSp>
          <p:nvGrpSpPr>
            <p:cNvPr id="13" name="Grouper 17"/>
            <p:cNvGrpSpPr/>
            <p:nvPr/>
          </p:nvGrpSpPr>
          <p:grpSpPr>
            <a:xfrm>
              <a:off x="6324600" y="2438400"/>
              <a:ext cx="228600" cy="2590800"/>
              <a:chOff x="1981200" y="2667000"/>
              <a:chExt cx="153194" cy="2363788"/>
            </a:xfrm>
          </p:grpSpPr>
          <p:cxnSp>
            <p:nvCxnSpPr>
              <p:cNvPr id="19" name="Connecteur droit 18"/>
              <p:cNvCxnSpPr/>
              <p:nvPr/>
            </p:nvCxnSpPr>
            <p:spPr>
              <a:xfrm>
                <a:off x="1981200" y="2667000"/>
                <a:ext cx="152400" cy="1588"/>
              </a:xfrm>
              <a:prstGeom prst="line">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981200" y="5029200"/>
                <a:ext cx="152400" cy="1588"/>
              </a:xfrm>
              <a:prstGeom prst="line">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952500" y="3848100"/>
                <a:ext cx="2362994" cy="794"/>
              </a:xfrm>
              <a:prstGeom prst="line">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Grouper 23"/>
          <p:cNvGrpSpPr/>
          <p:nvPr/>
        </p:nvGrpSpPr>
        <p:grpSpPr>
          <a:xfrm>
            <a:off x="827584" y="4114800"/>
            <a:ext cx="5404768" cy="1258416"/>
            <a:chOff x="827584" y="4114800"/>
            <a:chExt cx="5404768" cy="1258416"/>
          </a:xfrm>
        </p:grpSpPr>
        <p:grpSp>
          <p:nvGrpSpPr>
            <p:cNvPr id="23" name="Grouper 27"/>
            <p:cNvGrpSpPr/>
            <p:nvPr/>
          </p:nvGrpSpPr>
          <p:grpSpPr>
            <a:xfrm>
              <a:off x="2036912" y="4114800"/>
              <a:ext cx="4195440" cy="1258416"/>
              <a:chOff x="2176560" y="4114800"/>
              <a:chExt cx="4195440" cy="1258416"/>
            </a:xfrm>
          </p:grpSpPr>
          <p:sp>
            <p:nvSpPr>
              <p:cNvPr id="15" name="Rectangle à coins arrondis 14"/>
              <p:cNvSpPr/>
              <p:nvPr/>
            </p:nvSpPr>
            <p:spPr>
              <a:xfrm>
                <a:off x="3112200" y="4114800"/>
                <a:ext cx="3259800" cy="1258416"/>
              </a:xfrm>
              <a:prstGeom prst="roundRect">
                <a:avLst/>
              </a:prstGeom>
              <a:solidFill>
                <a:schemeClr val="accent1">
                  <a:lumMod val="40000"/>
                  <a:lumOff val="6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00"/>
                    </a:solidFill>
                  </a:rPr>
                  <a:t>Dommage causé par les enfants mineurs,</a:t>
                </a:r>
              </a:p>
              <a:p>
                <a:pPr algn="ctr"/>
                <a:r>
                  <a:rPr lang="fr-FR" sz="2000" dirty="0">
                    <a:solidFill>
                      <a:srgbClr val="000000"/>
                    </a:solidFill>
                  </a:rPr>
                  <a:t>les salariés, les élèves et les apprentis.</a:t>
                </a:r>
              </a:p>
            </p:txBody>
          </p:sp>
          <p:cxnSp>
            <p:nvCxnSpPr>
              <p:cNvPr id="16" name="Connecteur droit 15"/>
              <p:cNvCxnSpPr>
                <a:stCxn id="22" idx="3"/>
                <a:endCxn id="15" idx="1"/>
              </p:cNvCxnSpPr>
              <p:nvPr/>
            </p:nvCxnSpPr>
            <p:spPr>
              <a:xfrm>
                <a:off x="2176560" y="4708004"/>
                <a:ext cx="935640" cy="36004"/>
              </a:xfrm>
              <a:prstGeom prst="line">
                <a:avLst/>
              </a:prstGeom>
              <a:ln w="15875">
                <a:solidFill>
                  <a:schemeClr val="accent4">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2" name="Rectangle à coins arrondis 21"/>
            <p:cNvSpPr/>
            <p:nvPr/>
          </p:nvSpPr>
          <p:spPr>
            <a:xfrm>
              <a:off x="827584" y="4114800"/>
              <a:ext cx="1209328" cy="1186408"/>
            </a:xfrm>
            <a:prstGeom prst="roundRect">
              <a:avLst/>
            </a:prstGeom>
            <a:solidFill>
              <a:schemeClr val="accent4">
                <a:lumMod val="40000"/>
                <a:lumOff val="60000"/>
              </a:schemeClr>
            </a:solidFill>
            <a:ln w="1905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0000"/>
                  </a:solidFill>
                </a:rPr>
                <a:t>Fait d’autrui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395536" y="332659"/>
          <a:ext cx="4896544" cy="6141285"/>
        </p:xfrm>
        <a:graphic>
          <a:graphicData uri="http://schemas.openxmlformats.org/drawingml/2006/table">
            <a:tbl>
              <a:tblPr firstRow="1" bandRow="1">
                <a:tableStyleId>{5C22544A-7EE6-4342-B048-85BDC9FD1C3A}</a:tableStyleId>
              </a:tblPr>
              <a:tblGrid>
                <a:gridCol w="4896544">
                  <a:extLst>
                    <a:ext uri="{9D8B030D-6E8A-4147-A177-3AD203B41FA5}">
                      <a16:colId xmlns:a16="http://schemas.microsoft.com/office/drawing/2014/main" val="20000"/>
                    </a:ext>
                  </a:extLst>
                </a:gridCol>
              </a:tblGrid>
              <a:tr h="405404">
                <a:tc>
                  <a:txBody>
                    <a:bodyPr/>
                    <a:lstStyle/>
                    <a:p>
                      <a:r>
                        <a:rPr lang="fr-FR" sz="1600" dirty="0"/>
                        <a:t>Faits juridiques</a:t>
                      </a:r>
                    </a:p>
                  </a:txBody>
                  <a:tcPr/>
                </a:tc>
                <a:extLst>
                  <a:ext uri="{0D108BD9-81ED-4DB2-BD59-A6C34878D82A}">
                    <a16:rowId xmlns:a16="http://schemas.microsoft.com/office/drawing/2014/main" val="10000"/>
                  </a:ext>
                </a:extLst>
              </a:tr>
              <a:tr h="1178769">
                <a:tc>
                  <a:txBody>
                    <a:bodyPr/>
                    <a:lstStyle/>
                    <a:p>
                      <a:r>
                        <a:rPr lang="fr-FR" sz="1600" kern="1200" baseline="0" dirty="0">
                          <a:solidFill>
                            <a:schemeClr val="dk1"/>
                          </a:solidFill>
                          <a:latin typeface="+mn-lt"/>
                          <a:ea typeface="+mn-ea"/>
                          <a:cs typeface="+mn-cs"/>
                        </a:rPr>
                        <a:t>La famille X et la famille Y sont réunies pour un barbecue. Le feu a du mal à démarrer. Monsieur X décide de rajouter un peu d’essence. Hélas Monsieur Y est gravement brûlé.</a:t>
                      </a:r>
                      <a:endParaRPr lang="fr-FR" sz="1600" dirty="0"/>
                    </a:p>
                  </a:txBody>
                  <a:tcPr/>
                </a:tc>
                <a:extLst>
                  <a:ext uri="{0D108BD9-81ED-4DB2-BD59-A6C34878D82A}">
                    <a16:rowId xmlns:a16="http://schemas.microsoft.com/office/drawing/2014/main" val="10001"/>
                  </a:ext>
                </a:extLst>
              </a:tr>
              <a:tr h="1152128">
                <a:tc>
                  <a:txBody>
                    <a:bodyPr/>
                    <a:lstStyle/>
                    <a:p>
                      <a:r>
                        <a:rPr lang="fr-FR" sz="1600" kern="1200" baseline="0" dirty="0">
                          <a:solidFill>
                            <a:schemeClr val="dk1"/>
                          </a:solidFill>
                          <a:latin typeface="+mn-lt"/>
                          <a:ea typeface="+mn-ea"/>
                          <a:cs typeface="+mn-cs"/>
                        </a:rPr>
                        <a:t>Au cours d’une randonnée au cœur du massif du </a:t>
                      </a:r>
                      <a:r>
                        <a:rPr lang="fr-FR" sz="1600" kern="1200" baseline="0" dirty="0" err="1">
                          <a:solidFill>
                            <a:schemeClr val="dk1"/>
                          </a:solidFill>
                          <a:latin typeface="+mn-lt"/>
                          <a:ea typeface="+mn-ea"/>
                          <a:cs typeface="+mn-cs"/>
                        </a:rPr>
                        <a:t>Garlaban</a:t>
                      </a:r>
                      <a:r>
                        <a:rPr lang="fr-FR" sz="1600" kern="1200" baseline="0" dirty="0">
                          <a:solidFill>
                            <a:schemeClr val="dk1"/>
                          </a:solidFill>
                          <a:latin typeface="+mn-lt"/>
                          <a:ea typeface="+mn-ea"/>
                          <a:cs typeface="+mn-cs"/>
                        </a:rPr>
                        <a:t>,  M. </a:t>
                      </a:r>
                      <a:r>
                        <a:rPr lang="fr-FR" sz="1600" kern="1200" baseline="0" dirty="0" err="1">
                          <a:solidFill>
                            <a:schemeClr val="dk1"/>
                          </a:solidFill>
                          <a:latin typeface="+mn-lt"/>
                          <a:ea typeface="+mn-ea"/>
                          <a:cs typeface="+mn-cs"/>
                        </a:rPr>
                        <a:t>Chantoiseau</a:t>
                      </a:r>
                      <a:r>
                        <a:rPr lang="fr-FR" sz="1600" kern="1200" baseline="0" dirty="0">
                          <a:solidFill>
                            <a:schemeClr val="dk1"/>
                          </a:solidFill>
                          <a:latin typeface="+mn-lt"/>
                          <a:ea typeface="+mn-ea"/>
                          <a:cs typeface="+mn-cs"/>
                        </a:rPr>
                        <a:t> reçoit une pierre qui se détache du mur de  clôture délabré de la cabane de chasse de M. Antoni</a:t>
                      </a:r>
                      <a:endParaRPr lang="fr-FR" sz="1600" dirty="0"/>
                    </a:p>
                  </a:txBody>
                  <a:tcPr/>
                </a:tc>
                <a:extLst>
                  <a:ext uri="{0D108BD9-81ED-4DB2-BD59-A6C34878D82A}">
                    <a16:rowId xmlns:a16="http://schemas.microsoft.com/office/drawing/2014/main" val="10002"/>
                  </a:ext>
                </a:extLst>
              </a:tr>
              <a:tr h="936104">
                <a:tc>
                  <a:txBody>
                    <a:bodyPr/>
                    <a:lstStyle/>
                    <a:p>
                      <a:r>
                        <a:rPr lang="fr-FR" sz="1600" kern="1200" baseline="0" dirty="0">
                          <a:solidFill>
                            <a:schemeClr val="dk1"/>
                          </a:solidFill>
                          <a:latin typeface="+mn-lt"/>
                          <a:ea typeface="+mn-ea"/>
                          <a:cs typeface="+mn-cs"/>
                        </a:rPr>
                        <a:t>Le chien de M. Emery, un joli </a:t>
                      </a:r>
                      <a:r>
                        <a:rPr lang="fr-FR" sz="1600" kern="1200" baseline="0" dirty="0" err="1">
                          <a:solidFill>
                            <a:schemeClr val="dk1"/>
                          </a:solidFill>
                          <a:latin typeface="+mn-lt"/>
                          <a:ea typeface="+mn-ea"/>
                          <a:cs typeface="+mn-cs"/>
                        </a:rPr>
                        <a:t>Pittbull</a:t>
                      </a:r>
                      <a:r>
                        <a:rPr lang="fr-FR" sz="1600" kern="1200" baseline="0" dirty="0">
                          <a:solidFill>
                            <a:schemeClr val="dk1"/>
                          </a:solidFill>
                          <a:latin typeface="+mn-lt"/>
                          <a:ea typeface="+mn-ea"/>
                          <a:cs typeface="+mn-cs"/>
                        </a:rPr>
                        <a:t>, a crevé les pneus du véhicule de M. </a:t>
                      </a:r>
                      <a:r>
                        <a:rPr lang="fr-FR" sz="1600" kern="1200" baseline="0" dirty="0" err="1">
                          <a:solidFill>
                            <a:schemeClr val="dk1"/>
                          </a:solidFill>
                          <a:latin typeface="+mn-lt"/>
                          <a:ea typeface="+mn-ea"/>
                          <a:cs typeface="+mn-cs"/>
                        </a:rPr>
                        <a:t>Bakiche</a:t>
                      </a:r>
                      <a:r>
                        <a:rPr lang="fr-FR" sz="1600" kern="1200" baseline="0" dirty="0">
                          <a:solidFill>
                            <a:schemeClr val="dk1"/>
                          </a:solidFill>
                          <a:latin typeface="+mn-lt"/>
                          <a:ea typeface="+mn-ea"/>
                          <a:cs typeface="+mn-cs"/>
                        </a:rPr>
                        <a:t> qui, complètement terrorisé, est en  arrêt de travail pour 15 jours.</a:t>
                      </a:r>
                      <a:endParaRPr lang="fr-FR" sz="1600" dirty="0"/>
                    </a:p>
                  </a:txBody>
                  <a:tcPr/>
                </a:tc>
                <a:extLst>
                  <a:ext uri="{0D108BD9-81ED-4DB2-BD59-A6C34878D82A}">
                    <a16:rowId xmlns:a16="http://schemas.microsoft.com/office/drawing/2014/main" val="10003"/>
                  </a:ext>
                </a:extLst>
              </a:tr>
              <a:tr h="405404">
                <a:tc>
                  <a:txBody>
                    <a:bodyPr/>
                    <a:lstStyle/>
                    <a:p>
                      <a:r>
                        <a:rPr lang="fr-FR" sz="1600" kern="1200" baseline="0" dirty="0">
                          <a:solidFill>
                            <a:schemeClr val="dk1"/>
                          </a:solidFill>
                          <a:latin typeface="+mn-lt"/>
                          <a:ea typeface="+mn-ea"/>
                          <a:cs typeface="+mn-cs"/>
                        </a:rPr>
                        <a:t>Le petit Brice 15 ans a glissé quelques morceaux de sucre dans le réservoir de la tondeuse de M. Toulouse, CPE, pour se venger d’une retenue de 2 heures.</a:t>
                      </a:r>
                      <a:endParaRPr lang="fr-FR" sz="1600" dirty="0"/>
                    </a:p>
                  </a:txBody>
                  <a:tcPr/>
                </a:tc>
                <a:extLst>
                  <a:ext uri="{0D108BD9-81ED-4DB2-BD59-A6C34878D82A}">
                    <a16:rowId xmlns:a16="http://schemas.microsoft.com/office/drawing/2014/main" val="10004"/>
                  </a:ext>
                </a:extLst>
              </a:tr>
              <a:tr h="405404">
                <a:tc>
                  <a:txBody>
                    <a:bodyPr/>
                    <a:lstStyle/>
                    <a:p>
                      <a:r>
                        <a:rPr lang="fr-FR" sz="1600" kern="1200" baseline="0" dirty="0">
                          <a:solidFill>
                            <a:schemeClr val="dk1"/>
                          </a:solidFill>
                          <a:latin typeface="+mn-lt"/>
                          <a:ea typeface="+mn-ea"/>
                          <a:cs typeface="+mn-cs"/>
                        </a:rPr>
                        <a:t>Au cours d’une partie de chasse, M. Viandard tire un coup de fusil de chasse (chevrotine n°4) sur </a:t>
                      </a:r>
                      <a:r>
                        <a:rPr lang="fr-FR" sz="1600" kern="1200" baseline="0" dirty="0" err="1">
                          <a:solidFill>
                            <a:schemeClr val="dk1"/>
                          </a:solidFill>
                          <a:latin typeface="+mn-lt"/>
                          <a:ea typeface="+mn-ea"/>
                          <a:cs typeface="+mn-cs"/>
                        </a:rPr>
                        <a:t>Aloko</a:t>
                      </a:r>
                      <a:r>
                        <a:rPr lang="fr-FR" sz="1600" kern="1200" baseline="0" dirty="0">
                          <a:solidFill>
                            <a:schemeClr val="dk1"/>
                          </a:solidFill>
                          <a:latin typeface="+mn-lt"/>
                          <a:ea typeface="+mn-ea"/>
                          <a:cs typeface="+mn-cs"/>
                        </a:rPr>
                        <a:t>, le chien de  M. </a:t>
                      </a:r>
                      <a:r>
                        <a:rPr lang="fr-FR" sz="1600" kern="1200" baseline="0" dirty="0" err="1">
                          <a:solidFill>
                            <a:schemeClr val="dk1"/>
                          </a:solidFill>
                          <a:latin typeface="+mn-lt"/>
                          <a:ea typeface="+mn-ea"/>
                          <a:cs typeface="+mn-cs"/>
                        </a:rPr>
                        <a:t>Fall</a:t>
                      </a:r>
                      <a:r>
                        <a:rPr lang="fr-FR" sz="1600" kern="1200" baseline="0" dirty="0">
                          <a:solidFill>
                            <a:schemeClr val="dk1"/>
                          </a:solidFill>
                          <a:latin typeface="+mn-lt"/>
                          <a:ea typeface="+mn-ea"/>
                          <a:cs typeface="+mn-cs"/>
                        </a:rPr>
                        <a:t>.</a:t>
                      </a:r>
                      <a:endParaRPr lang="fr-FR" sz="1600" dirty="0"/>
                    </a:p>
                  </a:txBody>
                  <a:tcPr/>
                </a:tc>
                <a:extLst>
                  <a:ext uri="{0D108BD9-81ED-4DB2-BD59-A6C34878D82A}">
                    <a16:rowId xmlns:a16="http://schemas.microsoft.com/office/drawing/2014/main" val="10005"/>
                  </a:ext>
                </a:extLst>
              </a:tr>
              <a:tr h="405404">
                <a:tc>
                  <a:txBody>
                    <a:bodyPr/>
                    <a:lstStyle/>
                    <a:p>
                      <a:r>
                        <a:rPr lang="fr-FR" sz="1600" kern="1200" baseline="0" dirty="0">
                          <a:solidFill>
                            <a:schemeClr val="dk1"/>
                          </a:solidFill>
                          <a:latin typeface="+mn-lt"/>
                          <a:ea typeface="+mn-ea"/>
                          <a:cs typeface="+mn-cs"/>
                        </a:rPr>
                        <a:t>Bruno </a:t>
                      </a:r>
                      <a:r>
                        <a:rPr lang="fr-FR" sz="1600" kern="1200" baseline="0" dirty="0" err="1">
                          <a:solidFill>
                            <a:schemeClr val="dk1"/>
                          </a:solidFill>
                          <a:latin typeface="+mn-lt"/>
                          <a:ea typeface="+mn-ea"/>
                          <a:cs typeface="+mn-cs"/>
                        </a:rPr>
                        <a:t>Narzeau</a:t>
                      </a:r>
                      <a:r>
                        <a:rPr lang="fr-FR" sz="1600" kern="1200" baseline="0" dirty="0">
                          <a:solidFill>
                            <a:schemeClr val="dk1"/>
                          </a:solidFill>
                          <a:latin typeface="+mn-lt"/>
                          <a:ea typeface="+mn-ea"/>
                          <a:cs typeface="+mn-cs"/>
                        </a:rPr>
                        <a:t> employé de la SARL «les rois du pinceau» a renversé un pot de peinture sur la voiture stationnée en  bas de l’immeuble qu’il repeint.</a:t>
                      </a:r>
                      <a:endParaRPr lang="fr-FR" sz="1600" dirty="0"/>
                    </a:p>
                  </a:txBody>
                  <a:tcPr/>
                </a:tc>
                <a:extLst>
                  <a:ext uri="{0D108BD9-81ED-4DB2-BD59-A6C34878D82A}">
                    <a16:rowId xmlns:a16="http://schemas.microsoft.com/office/drawing/2014/main" val="10006"/>
                  </a:ext>
                </a:extLst>
              </a:tr>
            </a:tbl>
          </a:graphicData>
        </a:graphic>
      </p:graphicFrame>
      <p:graphicFrame>
        <p:nvGraphicFramePr>
          <p:cNvPr id="6" name="Espace réservé du contenu 3"/>
          <p:cNvGraphicFramePr>
            <a:graphicFrameLocks/>
          </p:cNvGraphicFramePr>
          <p:nvPr/>
        </p:nvGraphicFramePr>
        <p:xfrm>
          <a:off x="6444208" y="260648"/>
          <a:ext cx="2376264" cy="6264696"/>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20000"/>
                    </a:ext>
                  </a:extLst>
                </a:gridCol>
              </a:tblGrid>
              <a:tr h="681180">
                <a:tc>
                  <a:txBody>
                    <a:bodyPr/>
                    <a:lstStyle/>
                    <a:p>
                      <a:r>
                        <a:rPr lang="fr-FR" dirty="0"/>
                        <a:t>Responsabilités</a:t>
                      </a:r>
                    </a:p>
                  </a:txBody>
                  <a:tcPr/>
                </a:tc>
                <a:extLst>
                  <a:ext uri="{0D108BD9-81ED-4DB2-BD59-A6C34878D82A}">
                    <a16:rowId xmlns:a16="http://schemas.microsoft.com/office/drawing/2014/main" val="10000"/>
                  </a:ext>
                </a:extLst>
              </a:tr>
              <a:tr h="1133691">
                <a:tc>
                  <a:txBody>
                    <a:bodyPr/>
                    <a:lstStyle/>
                    <a:p>
                      <a:r>
                        <a:rPr lang="fr-FR" dirty="0"/>
                        <a:t>Responsabilité des parents</a:t>
                      </a:r>
                      <a:r>
                        <a:rPr lang="fr-FR" baseline="0" dirty="0"/>
                        <a:t> du fait de leurs enfants</a:t>
                      </a:r>
                      <a:endParaRPr lang="fr-FR" dirty="0"/>
                    </a:p>
                  </a:txBody>
                  <a:tcPr/>
                </a:tc>
                <a:extLst>
                  <a:ext uri="{0D108BD9-81ED-4DB2-BD59-A6C34878D82A}">
                    <a16:rowId xmlns:a16="http://schemas.microsoft.com/office/drawing/2014/main" val="10001"/>
                  </a:ext>
                </a:extLst>
              </a:tr>
              <a:tr h="1088923">
                <a:tc>
                  <a:txBody>
                    <a:bodyPr/>
                    <a:lstStyle/>
                    <a:p>
                      <a:r>
                        <a:rPr lang="fr-FR" dirty="0"/>
                        <a:t>Responsabilité du</a:t>
                      </a:r>
                      <a:r>
                        <a:rPr lang="fr-FR" baseline="0" dirty="0"/>
                        <a:t> fait personnel</a:t>
                      </a:r>
                      <a:endParaRPr lang="fr-FR" dirty="0"/>
                    </a:p>
                  </a:txBody>
                  <a:tcPr/>
                </a:tc>
                <a:extLst>
                  <a:ext uri="{0D108BD9-81ED-4DB2-BD59-A6C34878D82A}">
                    <a16:rowId xmlns:a16="http://schemas.microsoft.com/office/drawing/2014/main" val="10002"/>
                  </a:ext>
                </a:extLst>
              </a:tr>
              <a:tr h="1209914">
                <a:tc>
                  <a:txBody>
                    <a:bodyPr/>
                    <a:lstStyle/>
                    <a:p>
                      <a:r>
                        <a:rPr lang="fr-FR" sz="1800" kern="1200" baseline="0" dirty="0">
                          <a:solidFill>
                            <a:schemeClr val="dk1"/>
                          </a:solidFill>
                          <a:latin typeface="+mn-lt"/>
                          <a:ea typeface="+mn-ea"/>
                          <a:cs typeface="+mn-cs"/>
                        </a:rPr>
                        <a:t>Responsabilité du fait du préposé</a:t>
                      </a:r>
                      <a:endParaRPr lang="fr-FR" dirty="0"/>
                    </a:p>
                  </a:txBody>
                  <a:tcPr/>
                </a:tc>
                <a:extLst>
                  <a:ext uri="{0D108BD9-81ED-4DB2-BD59-A6C34878D82A}">
                    <a16:rowId xmlns:a16="http://schemas.microsoft.com/office/drawing/2014/main" val="10003"/>
                  </a:ext>
                </a:extLst>
              </a:tr>
              <a:tr h="1075494">
                <a:tc>
                  <a:txBody>
                    <a:bodyPr/>
                    <a:lstStyle/>
                    <a:p>
                      <a:r>
                        <a:rPr lang="fr-FR" dirty="0"/>
                        <a:t>Responsabilité du fait</a:t>
                      </a:r>
                      <a:r>
                        <a:rPr lang="fr-FR" baseline="0" dirty="0"/>
                        <a:t> des choses</a:t>
                      </a:r>
                      <a:endParaRPr lang="fr-FR" dirty="0"/>
                    </a:p>
                  </a:txBody>
                  <a:tcPr/>
                </a:tc>
                <a:extLst>
                  <a:ext uri="{0D108BD9-81ED-4DB2-BD59-A6C34878D82A}">
                    <a16:rowId xmlns:a16="http://schemas.microsoft.com/office/drawing/2014/main" val="10004"/>
                  </a:ext>
                </a:extLst>
              </a:tr>
              <a:tr h="1075494">
                <a:tc>
                  <a:txBody>
                    <a:bodyPr/>
                    <a:lstStyle/>
                    <a:p>
                      <a:r>
                        <a:rPr lang="fr-FR" sz="1800" kern="1200" baseline="0" dirty="0">
                          <a:solidFill>
                            <a:schemeClr val="dk1"/>
                          </a:solidFill>
                          <a:latin typeface="+mn-lt"/>
                          <a:ea typeface="+mn-ea"/>
                          <a:cs typeface="+mn-cs"/>
                        </a:rPr>
                        <a:t>Responsabilité du fait des animaux</a:t>
                      </a:r>
                      <a:endParaRPr lang="fr-FR"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395536" y="332659"/>
          <a:ext cx="4896544" cy="6141285"/>
        </p:xfrm>
        <a:graphic>
          <a:graphicData uri="http://schemas.openxmlformats.org/drawingml/2006/table">
            <a:tbl>
              <a:tblPr firstRow="1" bandRow="1">
                <a:tableStyleId>{5C22544A-7EE6-4342-B048-85BDC9FD1C3A}</a:tableStyleId>
              </a:tblPr>
              <a:tblGrid>
                <a:gridCol w="4896544">
                  <a:extLst>
                    <a:ext uri="{9D8B030D-6E8A-4147-A177-3AD203B41FA5}">
                      <a16:colId xmlns:a16="http://schemas.microsoft.com/office/drawing/2014/main" val="20000"/>
                    </a:ext>
                  </a:extLst>
                </a:gridCol>
              </a:tblGrid>
              <a:tr h="405404">
                <a:tc>
                  <a:txBody>
                    <a:bodyPr/>
                    <a:lstStyle/>
                    <a:p>
                      <a:r>
                        <a:rPr lang="fr-FR" sz="1600" dirty="0"/>
                        <a:t>Faits juridiques</a:t>
                      </a:r>
                    </a:p>
                  </a:txBody>
                  <a:tcPr/>
                </a:tc>
                <a:extLst>
                  <a:ext uri="{0D108BD9-81ED-4DB2-BD59-A6C34878D82A}">
                    <a16:rowId xmlns:a16="http://schemas.microsoft.com/office/drawing/2014/main" val="10000"/>
                  </a:ext>
                </a:extLst>
              </a:tr>
              <a:tr h="1178769">
                <a:tc>
                  <a:txBody>
                    <a:bodyPr/>
                    <a:lstStyle/>
                    <a:p>
                      <a:r>
                        <a:rPr lang="fr-FR" sz="1600" kern="1200" baseline="0" dirty="0">
                          <a:solidFill>
                            <a:schemeClr val="dk1"/>
                          </a:solidFill>
                          <a:latin typeface="+mn-lt"/>
                          <a:ea typeface="+mn-ea"/>
                          <a:cs typeface="+mn-cs"/>
                        </a:rPr>
                        <a:t>La famille x et la famille y sont réunies pour un barbecue. Le feu a du mal à démarrer. Monsieur x décide de rajouter un peu d’essence. Hélas Monsieur y est gravement brûlé.</a:t>
                      </a:r>
                      <a:endParaRPr lang="fr-FR" sz="1600" dirty="0"/>
                    </a:p>
                  </a:txBody>
                  <a:tcPr/>
                </a:tc>
                <a:extLst>
                  <a:ext uri="{0D108BD9-81ED-4DB2-BD59-A6C34878D82A}">
                    <a16:rowId xmlns:a16="http://schemas.microsoft.com/office/drawing/2014/main" val="10001"/>
                  </a:ext>
                </a:extLst>
              </a:tr>
              <a:tr h="1152128">
                <a:tc>
                  <a:txBody>
                    <a:bodyPr/>
                    <a:lstStyle/>
                    <a:p>
                      <a:r>
                        <a:rPr lang="fr-FR" sz="1600" kern="1200" baseline="0" dirty="0">
                          <a:solidFill>
                            <a:schemeClr val="dk1"/>
                          </a:solidFill>
                          <a:latin typeface="+mn-lt"/>
                          <a:ea typeface="+mn-ea"/>
                          <a:cs typeface="+mn-cs"/>
                        </a:rPr>
                        <a:t>Au cours d’une randonnée au cœur du massif du </a:t>
                      </a:r>
                      <a:r>
                        <a:rPr lang="fr-FR" sz="1600" kern="1200" baseline="0" dirty="0" err="1">
                          <a:solidFill>
                            <a:schemeClr val="dk1"/>
                          </a:solidFill>
                          <a:latin typeface="+mn-lt"/>
                          <a:ea typeface="+mn-ea"/>
                          <a:cs typeface="+mn-cs"/>
                        </a:rPr>
                        <a:t>Garlaban</a:t>
                      </a:r>
                      <a:r>
                        <a:rPr lang="fr-FR" sz="1600" kern="1200" baseline="0" dirty="0">
                          <a:solidFill>
                            <a:schemeClr val="dk1"/>
                          </a:solidFill>
                          <a:latin typeface="+mn-lt"/>
                          <a:ea typeface="+mn-ea"/>
                          <a:cs typeface="+mn-cs"/>
                        </a:rPr>
                        <a:t>,  M. </a:t>
                      </a:r>
                      <a:r>
                        <a:rPr lang="fr-FR" sz="1600" kern="1200" baseline="0" dirty="0" err="1">
                          <a:solidFill>
                            <a:schemeClr val="dk1"/>
                          </a:solidFill>
                          <a:latin typeface="+mn-lt"/>
                          <a:ea typeface="+mn-ea"/>
                          <a:cs typeface="+mn-cs"/>
                        </a:rPr>
                        <a:t>Chantoiseau</a:t>
                      </a:r>
                      <a:r>
                        <a:rPr lang="fr-FR" sz="1600" kern="1200" baseline="0" dirty="0">
                          <a:solidFill>
                            <a:schemeClr val="dk1"/>
                          </a:solidFill>
                          <a:latin typeface="+mn-lt"/>
                          <a:ea typeface="+mn-ea"/>
                          <a:cs typeface="+mn-cs"/>
                        </a:rPr>
                        <a:t> reçoit une pierre qui se détache du mur de  clôture délabré de la cabane de chasse de M. Antoni</a:t>
                      </a:r>
                      <a:endParaRPr lang="fr-FR" sz="1600" dirty="0"/>
                    </a:p>
                  </a:txBody>
                  <a:tcPr/>
                </a:tc>
                <a:extLst>
                  <a:ext uri="{0D108BD9-81ED-4DB2-BD59-A6C34878D82A}">
                    <a16:rowId xmlns:a16="http://schemas.microsoft.com/office/drawing/2014/main" val="10002"/>
                  </a:ext>
                </a:extLst>
              </a:tr>
              <a:tr h="936104">
                <a:tc>
                  <a:txBody>
                    <a:bodyPr/>
                    <a:lstStyle/>
                    <a:p>
                      <a:r>
                        <a:rPr lang="fr-FR" sz="1600" kern="1200" baseline="0" dirty="0">
                          <a:solidFill>
                            <a:schemeClr val="dk1"/>
                          </a:solidFill>
                          <a:latin typeface="+mn-lt"/>
                          <a:ea typeface="+mn-ea"/>
                          <a:cs typeface="+mn-cs"/>
                        </a:rPr>
                        <a:t>Le chien de M. Emery, un joli </a:t>
                      </a:r>
                      <a:r>
                        <a:rPr lang="fr-FR" sz="1600" kern="1200" baseline="0" dirty="0" err="1">
                          <a:solidFill>
                            <a:schemeClr val="dk1"/>
                          </a:solidFill>
                          <a:latin typeface="+mn-lt"/>
                          <a:ea typeface="+mn-ea"/>
                          <a:cs typeface="+mn-cs"/>
                        </a:rPr>
                        <a:t>Pittbull</a:t>
                      </a:r>
                      <a:r>
                        <a:rPr lang="fr-FR" sz="1600" kern="1200" baseline="0" dirty="0">
                          <a:solidFill>
                            <a:schemeClr val="dk1"/>
                          </a:solidFill>
                          <a:latin typeface="+mn-lt"/>
                          <a:ea typeface="+mn-ea"/>
                          <a:cs typeface="+mn-cs"/>
                        </a:rPr>
                        <a:t>, a crevé les pneus du véhicule de M. </a:t>
                      </a:r>
                      <a:r>
                        <a:rPr lang="fr-FR" sz="1600" kern="1200" baseline="0" dirty="0" err="1">
                          <a:solidFill>
                            <a:schemeClr val="dk1"/>
                          </a:solidFill>
                          <a:latin typeface="+mn-lt"/>
                          <a:ea typeface="+mn-ea"/>
                          <a:cs typeface="+mn-cs"/>
                        </a:rPr>
                        <a:t>Bakiche</a:t>
                      </a:r>
                      <a:r>
                        <a:rPr lang="fr-FR" sz="1600" kern="1200" baseline="0" dirty="0">
                          <a:solidFill>
                            <a:schemeClr val="dk1"/>
                          </a:solidFill>
                          <a:latin typeface="+mn-lt"/>
                          <a:ea typeface="+mn-ea"/>
                          <a:cs typeface="+mn-cs"/>
                        </a:rPr>
                        <a:t> qui, complètement terrorisé, est en  arrêt de travail pour 15 jours.</a:t>
                      </a:r>
                      <a:endParaRPr lang="fr-FR" sz="1600" dirty="0"/>
                    </a:p>
                  </a:txBody>
                  <a:tcPr/>
                </a:tc>
                <a:extLst>
                  <a:ext uri="{0D108BD9-81ED-4DB2-BD59-A6C34878D82A}">
                    <a16:rowId xmlns:a16="http://schemas.microsoft.com/office/drawing/2014/main" val="10003"/>
                  </a:ext>
                </a:extLst>
              </a:tr>
              <a:tr h="405404">
                <a:tc>
                  <a:txBody>
                    <a:bodyPr/>
                    <a:lstStyle/>
                    <a:p>
                      <a:r>
                        <a:rPr lang="fr-FR" sz="1600" kern="1200" baseline="0" dirty="0">
                          <a:solidFill>
                            <a:schemeClr val="dk1"/>
                          </a:solidFill>
                          <a:latin typeface="+mn-lt"/>
                          <a:ea typeface="+mn-ea"/>
                          <a:cs typeface="+mn-cs"/>
                        </a:rPr>
                        <a:t>Le petit Brice 15 ans a glissé quelques morceaux de sucre dans le réservoir de la tondeuse de M. Toulouse, CPE, pour se venger d’une retenue de 2 heures.</a:t>
                      </a:r>
                      <a:endParaRPr lang="fr-FR" sz="1600" dirty="0"/>
                    </a:p>
                  </a:txBody>
                  <a:tcPr/>
                </a:tc>
                <a:extLst>
                  <a:ext uri="{0D108BD9-81ED-4DB2-BD59-A6C34878D82A}">
                    <a16:rowId xmlns:a16="http://schemas.microsoft.com/office/drawing/2014/main" val="10004"/>
                  </a:ext>
                </a:extLst>
              </a:tr>
              <a:tr h="405404">
                <a:tc>
                  <a:txBody>
                    <a:bodyPr/>
                    <a:lstStyle/>
                    <a:p>
                      <a:r>
                        <a:rPr lang="fr-FR" sz="1600" kern="1200" baseline="0" dirty="0">
                          <a:solidFill>
                            <a:schemeClr val="dk1"/>
                          </a:solidFill>
                          <a:latin typeface="+mn-lt"/>
                          <a:ea typeface="+mn-ea"/>
                          <a:cs typeface="+mn-cs"/>
                        </a:rPr>
                        <a:t>Au cours d’une partie de chasse, M. Viandard tire un coup de fusil de chasse (chevrotine n°4) sur </a:t>
                      </a:r>
                      <a:r>
                        <a:rPr lang="fr-FR" sz="1600" kern="1200" baseline="0" dirty="0" err="1">
                          <a:solidFill>
                            <a:schemeClr val="dk1"/>
                          </a:solidFill>
                          <a:latin typeface="+mn-lt"/>
                          <a:ea typeface="+mn-ea"/>
                          <a:cs typeface="+mn-cs"/>
                        </a:rPr>
                        <a:t>Aloko</a:t>
                      </a:r>
                      <a:r>
                        <a:rPr lang="fr-FR" sz="1600" kern="1200" baseline="0" dirty="0">
                          <a:solidFill>
                            <a:schemeClr val="dk1"/>
                          </a:solidFill>
                          <a:latin typeface="+mn-lt"/>
                          <a:ea typeface="+mn-ea"/>
                          <a:cs typeface="+mn-cs"/>
                        </a:rPr>
                        <a:t>, le chien de  M. </a:t>
                      </a:r>
                      <a:r>
                        <a:rPr lang="fr-FR" sz="1600" kern="1200" baseline="0" dirty="0" err="1">
                          <a:solidFill>
                            <a:schemeClr val="dk1"/>
                          </a:solidFill>
                          <a:latin typeface="+mn-lt"/>
                          <a:ea typeface="+mn-ea"/>
                          <a:cs typeface="+mn-cs"/>
                        </a:rPr>
                        <a:t>Fall</a:t>
                      </a:r>
                      <a:r>
                        <a:rPr lang="fr-FR" sz="1600" kern="1200" baseline="0" dirty="0">
                          <a:solidFill>
                            <a:schemeClr val="dk1"/>
                          </a:solidFill>
                          <a:latin typeface="+mn-lt"/>
                          <a:ea typeface="+mn-ea"/>
                          <a:cs typeface="+mn-cs"/>
                        </a:rPr>
                        <a:t>.</a:t>
                      </a:r>
                      <a:endParaRPr lang="fr-FR" sz="1600" dirty="0"/>
                    </a:p>
                  </a:txBody>
                  <a:tcPr/>
                </a:tc>
                <a:extLst>
                  <a:ext uri="{0D108BD9-81ED-4DB2-BD59-A6C34878D82A}">
                    <a16:rowId xmlns:a16="http://schemas.microsoft.com/office/drawing/2014/main" val="10005"/>
                  </a:ext>
                </a:extLst>
              </a:tr>
              <a:tr h="405404">
                <a:tc>
                  <a:txBody>
                    <a:bodyPr/>
                    <a:lstStyle/>
                    <a:p>
                      <a:r>
                        <a:rPr lang="fr-FR" sz="1600" kern="1200" baseline="0" dirty="0">
                          <a:solidFill>
                            <a:schemeClr val="dk1"/>
                          </a:solidFill>
                          <a:latin typeface="+mn-lt"/>
                          <a:ea typeface="+mn-ea"/>
                          <a:cs typeface="+mn-cs"/>
                        </a:rPr>
                        <a:t>Bruno </a:t>
                      </a:r>
                      <a:r>
                        <a:rPr lang="fr-FR" sz="1600" kern="1200" baseline="0" dirty="0" err="1">
                          <a:solidFill>
                            <a:schemeClr val="dk1"/>
                          </a:solidFill>
                          <a:latin typeface="+mn-lt"/>
                          <a:ea typeface="+mn-ea"/>
                          <a:cs typeface="+mn-cs"/>
                        </a:rPr>
                        <a:t>Narzeau</a:t>
                      </a:r>
                      <a:r>
                        <a:rPr lang="fr-FR" sz="1600" kern="1200" baseline="0" dirty="0">
                          <a:solidFill>
                            <a:schemeClr val="dk1"/>
                          </a:solidFill>
                          <a:latin typeface="+mn-lt"/>
                          <a:ea typeface="+mn-ea"/>
                          <a:cs typeface="+mn-cs"/>
                        </a:rPr>
                        <a:t> employé de la SARL «les rois du pinceau» a renversé un pot de peinture sur la voiture stationnée en  bas de l’immeuble qu’il repeint.</a:t>
                      </a:r>
                      <a:endParaRPr lang="fr-FR" sz="1600" dirty="0"/>
                    </a:p>
                  </a:txBody>
                  <a:tcPr/>
                </a:tc>
                <a:extLst>
                  <a:ext uri="{0D108BD9-81ED-4DB2-BD59-A6C34878D82A}">
                    <a16:rowId xmlns:a16="http://schemas.microsoft.com/office/drawing/2014/main" val="10006"/>
                  </a:ext>
                </a:extLst>
              </a:tr>
            </a:tbl>
          </a:graphicData>
        </a:graphic>
      </p:graphicFrame>
      <p:graphicFrame>
        <p:nvGraphicFramePr>
          <p:cNvPr id="6" name="Espace réservé du contenu 3"/>
          <p:cNvGraphicFramePr>
            <a:graphicFrameLocks/>
          </p:cNvGraphicFramePr>
          <p:nvPr/>
        </p:nvGraphicFramePr>
        <p:xfrm>
          <a:off x="6444208" y="260648"/>
          <a:ext cx="2376264" cy="6264696"/>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20000"/>
                    </a:ext>
                  </a:extLst>
                </a:gridCol>
              </a:tblGrid>
              <a:tr h="681180">
                <a:tc>
                  <a:txBody>
                    <a:bodyPr/>
                    <a:lstStyle/>
                    <a:p>
                      <a:r>
                        <a:rPr lang="fr-FR" dirty="0"/>
                        <a:t>Responsabilités</a:t>
                      </a:r>
                    </a:p>
                  </a:txBody>
                  <a:tcPr/>
                </a:tc>
                <a:extLst>
                  <a:ext uri="{0D108BD9-81ED-4DB2-BD59-A6C34878D82A}">
                    <a16:rowId xmlns:a16="http://schemas.microsoft.com/office/drawing/2014/main" val="10000"/>
                  </a:ext>
                </a:extLst>
              </a:tr>
              <a:tr h="1133691">
                <a:tc>
                  <a:txBody>
                    <a:bodyPr/>
                    <a:lstStyle/>
                    <a:p>
                      <a:r>
                        <a:rPr lang="fr-FR" dirty="0"/>
                        <a:t>Responsabilité des parents</a:t>
                      </a:r>
                      <a:r>
                        <a:rPr lang="fr-FR" baseline="0" dirty="0"/>
                        <a:t> du fait de leurs enfants</a:t>
                      </a:r>
                      <a:endParaRPr lang="fr-FR" dirty="0"/>
                    </a:p>
                  </a:txBody>
                  <a:tcPr/>
                </a:tc>
                <a:extLst>
                  <a:ext uri="{0D108BD9-81ED-4DB2-BD59-A6C34878D82A}">
                    <a16:rowId xmlns:a16="http://schemas.microsoft.com/office/drawing/2014/main" val="10001"/>
                  </a:ext>
                </a:extLst>
              </a:tr>
              <a:tr h="1088923">
                <a:tc>
                  <a:txBody>
                    <a:bodyPr/>
                    <a:lstStyle/>
                    <a:p>
                      <a:r>
                        <a:rPr lang="fr-FR" dirty="0"/>
                        <a:t>Responsabilité du</a:t>
                      </a:r>
                      <a:r>
                        <a:rPr lang="fr-FR" baseline="0" dirty="0"/>
                        <a:t> fait personnel</a:t>
                      </a:r>
                      <a:endParaRPr lang="fr-FR" dirty="0"/>
                    </a:p>
                  </a:txBody>
                  <a:tcPr/>
                </a:tc>
                <a:extLst>
                  <a:ext uri="{0D108BD9-81ED-4DB2-BD59-A6C34878D82A}">
                    <a16:rowId xmlns:a16="http://schemas.microsoft.com/office/drawing/2014/main" val="10002"/>
                  </a:ext>
                </a:extLst>
              </a:tr>
              <a:tr h="1209914">
                <a:tc>
                  <a:txBody>
                    <a:bodyPr/>
                    <a:lstStyle/>
                    <a:p>
                      <a:r>
                        <a:rPr lang="fr-FR" sz="1800" kern="1200" baseline="0" dirty="0">
                          <a:solidFill>
                            <a:schemeClr val="dk1"/>
                          </a:solidFill>
                          <a:latin typeface="+mn-lt"/>
                          <a:ea typeface="+mn-ea"/>
                          <a:cs typeface="+mn-cs"/>
                        </a:rPr>
                        <a:t>Responsabilité du fait du préposé</a:t>
                      </a:r>
                      <a:endParaRPr lang="fr-FR" dirty="0"/>
                    </a:p>
                  </a:txBody>
                  <a:tcPr/>
                </a:tc>
                <a:extLst>
                  <a:ext uri="{0D108BD9-81ED-4DB2-BD59-A6C34878D82A}">
                    <a16:rowId xmlns:a16="http://schemas.microsoft.com/office/drawing/2014/main" val="10003"/>
                  </a:ext>
                </a:extLst>
              </a:tr>
              <a:tr h="1075494">
                <a:tc>
                  <a:txBody>
                    <a:bodyPr/>
                    <a:lstStyle/>
                    <a:p>
                      <a:r>
                        <a:rPr lang="fr-FR" dirty="0"/>
                        <a:t>Responsabilité du fait</a:t>
                      </a:r>
                      <a:r>
                        <a:rPr lang="fr-FR" baseline="0" dirty="0"/>
                        <a:t> des choses</a:t>
                      </a:r>
                      <a:endParaRPr lang="fr-FR" dirty="0"/>
                    </a:p>
                  </a:txBody>
                  <a:tcPr/>
                </a:tc>
                <a:extLst>
                  <a:ext uri="{0D108BD9-81ED-4DB2-BD59-A6C34878D82A}">
                    <a16:rowId xmlns:a16="http://schemas.microsoft.com/office/drawing/2014/main" val="10004"/>
                  </a:ext>
                </a:extLst>
              </a:tr>
              <a:tr h="1075494">
                <a:tc>
                  <a:txBody>
                    <a:bodyPr/>
                    <a:lstStyle/>
                    <a:p>
                      <a:r>
                        <a:rPr lang="fr-FR" sz="1800" kern="1200" baseline="0" dirty="0">
                          <a:solidFill>
                            <a:schemeClr val="dk1"/>
                          </a:solidFill>
                          <a:latin typeface="+mn-lt"/>
                          <a:ea typeface="+mn-ea"/>
                          <a:cs typeface="+mn-cs"/>
                        </a:rPr>
                        <a:t>Responsabilité du fait des animaux</a:t>
                      </a:r>
                      <a:endParaRPr lang="fr-FR" dirty="0"/>
                    </a:p>
                  </a:txBody>
                  <a:tcPr/>
                </a:tc>
                <a:extLst>
                  <a:ext uri="{0D108BD9-81ED-4DB2-BD59-A6C34878D82A}">
                    <a16:rowId xmlns:a16="http://schemas.microsoft.com/office/drawing/2014/main" val="10005"/>
                  </a:ext>
                </a:extLst>
              </a:tr>
            </a:tbl>
          </a:graphicData>
        </a:graphic>
      </p:graphicFrame>
      <p:cxnSp>
        <p:nvCxnSpPr>
          <p:cNvPr id="7" name="Connecteur droit avec flèche 6"/>
          <p:cNvCxnSpPr/>
          <p:nvPr/>
        </p:nvCxnSpPr>
        <p:spPr>
          <a:xfrm>
            <a:off x="5220072" y="1412776"/>
            <a:ext cx="1224136" cy="10801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5292080" y="2348880"/>
            <a:ext cx="1152128" cy="223224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5220072" y="3429000"/>
            <a:ext cx="1224136" cy="25922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5292080" y="1700808"/>
            <a:ext cx="1152128" cy="25649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5364088" y="3789040"/>
            <a:ext cx="1080120" cy="223224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5220072" y="2780928"/>
            <a:ext cx="1224136" cy="252028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texte 2"/>
          <p:cNvSpPr>
            <a:spLocks noGrp="1"/>
          </p:cNvSpPr>
          <p:nvPr/>
        </p:nvSpPr>
        <p:spPr>
          <a:xfrm>
            <a:off x="457200" y="260648"/>
            <a:ext cx="8229600" cy="60258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b="1" u="sng" dirty="0">
                <a:solidFill>
                  <a:srgbClr val="0070C0"/>
                </a:solidFill>
              </a:rPr>
              <a:t>2 - Les conditions d’exonération de la responsabilité civile</a:t>
            </a:r>
          </a:p>
          <a:p>
            <a:pPr marL="0" indent="0">
              <a:buNone/>
            </a:pPr>
            <a:endParaRPr lang="fr-FR" sz="2400" dirty="0"/>
          </a:p>
          <a:p>
            <a:pPr marL="0" indent="0" algn="just">
              <a:spcBef>
                <a:spcPts val="1200"/>
              </a:spcBef>
              <a:buNone/>
            </a:pPr>
            <a:r>
              <a:rPr lang="fr-FR" sz="2000" b="1" u="sng" dirty="0">
                <a:solidFill>
                  <a:srgbClr val="000000"/>
                </a:solidFill>
                <a:effectLst/>
                <a:latin typeface="Arial" panose="020B0604020202020204" pitchFamily="34" charset="0"/>
                <a:ea typeface="Times New Roman" panose="02020603050405020304" pitchFamily="18" charset="0"/>
                <a:cs typeface="GuidePedagoTimes"/>
              </a:rPr>
              <a:t>A. Les clauses d’exonération et de limitation de la responsabilité</a:t>
            </a:r>
            <a:endParaRPr lang="en-US" sz="2000" b="1" dirty="0">
              <a:solidFill>
                <a:srgbClr val="000000"/>
              </a:solidFill>
              <a:effectLst/>
              <a:latin typeface="Guide Pedago NCond"/>
              <a:ea typeface="Times New Roman" panose="02020603050405020304" pitchFamily="18" charset="0"/>
              <a:cs typeface="GuidePedagoTimes"/>
            </a:endParaRPr>
          </a:p>
          <a:p>
            <a:pPr marL="0" indent="0" algn="just">
              <a:buNone/>
            </a:pPr>
            <a:r>
              <a:rPr lang="fr-FR" sz="1800" dirty="0">
                <a:solidFill>
                  <a:srgbClr val="000000"/>
                </a:solidFill>
                <a:effectLst/>
                <a:latin typeface="Arial" panose="020B0604020202020204" pitchFamily="34" charset="0"/>
                <a:ea typeface="Times New Roman" panose="02020603050405020304" pitchFamily="18" charset="0"/>
                <a:cs typeface="GuidePedagoTimes"/>
              </a:rPr>
              <a:t>Tout professionnel s’expose à des indemnisations élevées en cas d’inexécution de ses obligations, car sa responsabilité civile contractuelle peut être engagée.</a:t>
            </a:r>
            <a:endParaRPr lang="en-US" sz="1800" dirty="0">
              <a:solidFill>
                <a:srgbClr val="000000"/>
              </a:solidFill>
              <a:effectLst/>
              <a:latin typeface="GuidePedagoTimes"/>
              <a:ea typeface="Times New Roman" panose="02020603050405020304" pitchFamily="18" charset="0"/>
              <a:cs typeface="GuidePedagoTimes"/>
            </a:endParaRPr>
          </a:p>
          <a:p>
            <a:pPr marL="0" indent="0" algn="just">
              <a:buNone/>
            </a:pPr>
            <a:r>
              <a:rPr lang="fr-FR" sz="1800" dirty="0">
                <a:solidFill>
                  <a:srgbClr val="000000"/>
                </a:solidFill>
                <a:effectLst/>
                <a:latin typeface="Arial" panose="020B0604020202020204" pitchFamily="34" charset="0"/>
                <a:ea typeface="Times New Roman" panose="02020603050405020304" pitchFamily="18" charset="0"/>
                <a:cs typeface="GuidePedagoTimes"/>
              </a:rPr>
              <a:t> </a:t>
            </a:r>
            <a:endParaRPr lang="en-US" sz="1800" dirty="0">
              <a:solidFill>
                <a:srgbClr val="000000"/>
              </a:solidFill>
              <a:effectLst/>
              <a:latin typeface="GuidePedagoTimes"/>
              <a:ea typeface="Times New Roman" panose="02020603050405020304" pitchFamily="18" charset="0"/>
              <a:cs typeface="GuidePedagoTimes"/>
            </a:endParaRPr>
          </a:p>
          <a:p>
            <a:pPr marL="0" indent="0" algn="just">
              <a:buNone/>
            </a:pPr>
            <a:r>
              <a:rPr lang="fr-FR" sz="1800" dirty="0">
                <a:solidFill>
                  <a:srgbClr val="000000"/>
                </a:solidFill>
                <a:effectLst/>
                <a:latin typeface="Arial" panose="020B0604020202020204" pitchFamily="34" charset="0"/>
                <a:ea typeface="Times New Roman" panose="02020603050405020304" pitchFamily="18" charset="0"/>
                <a:cs typeface="GuidePedagoTimes"/>
              </a:rPr>
              <a:t>La </a:t>
            </a:r>
            <a:r>
              <a:rPr lang="fr-FR" sz="1800" b="1" dirty="0">
                <a:solidFill>
                  <a:srgbClr val="000000"/>
                </a:solidFill>
                <a:effectLst/>
                <a:latin typeface="Arial" panose="020B0604020202020204" pitchFamily="34" charset="0"/>
                <a:ea typeface="Times New Roman" panose="02020603050405020304" pitchFamily="18" charset="0"/>
                <a:cs typeface="GuidePedagoTimes"/>
              </a:rPr>
              <a:t>clause d’exonération</a:t>
            </a:r>
            <a:r>
              <a:rPr lang="fr-FR" sz="1800" dirty="0">
                <a:solidFill>
                  <a:srgbClr val="000000"/>
                </a:solidFill>
                <a:effectLst/>
                <a:latin typeface="Arial" panose="020B0604020202020204" pitchFamily="34" charset="0"/>
                <a:ea typeface="Times New Roman" panose="02020603050405020304" pitchFamily="18" charset="0"/>
                <a:cs typeface="GuidePedagoTimes"/>
              </a:rPr>
              <a:t> (ou d’</a:t>
            </a:r>
            <a:r>
              <a:rPr lang="fr-FR" sz="1800" b="1" dirty="0">
                <a:solidFill>
                  <a:srgbClr val="000000"/>
                </a:solidFill>
                <a:effectLst/>
                <a:latin typeface="Arial" panose="020B0604020202020204" pitchFamily="34" charset="0"/>
                <a:ea typeface="Times New Roman" panose="02020603050405020304" pitchFamily="18" charset="0"/>
                <a:cs typeface="GuidePedagoTimes"/>
              </a:rPr>
              <a:t>exclusion de responsabilité</a:t>
            </a:r>
            <a:r>
              <a:rPr lang="fr-FR" sz="1800" dirty="0">
                <a:solidFill>
                  <a:srgbClr val="000000"/>
                </a:solidFill>
                <a:effectLst/>
                <a:latin typeface="Arial" panose="020B0604020202020204" pitchFamily="34" charset="0"/>
                <a:ea typeface="Times New Roman" panose="02020603050405020304" pitchFamily="18" charset="0"/>
                <a:cs typeface="GuidePedagoTimes"/>
              </a:rPr>
              <a:t>) est une clause par laquelle une personne s’exonère d’avance de la responsabilité qu’elle risque d’encourir à la suite d’un dommage. Ces clauses peuvent limiter ou exonérer totalement le professionnel de sa responsabilité. </a:t>
            </a:r>
            <a:endParaRPr lang="en-US" sz="1800" dirty="0">
              <a:solidFill>
                <a:srgbClr val="000000"/>
              </a:solidFill>
              <a:effectLst/>
              <a:latin typeface="GuidePedagoTimes"/>
              <a:ea typeface="Times New Roman" panose="02020603050405020304" pitchFamily="18" charset="0"/>
              <a:cs typeface="GuidePedagoTimes"/>
            </a:endParaRPr>
          </a:p>
          <a:p>
            <a:pPr marL="0" indent="0" algn="just">
              <a:buNone/>
            </a:pPr>
            <a:r>
              <a:rPr lang="fr-FR" sz="1800" dirty="0">
                <a:solidFill>
                  <a:srgbClr val="000000"/>
                </a:solidFill>
                <a:effectLst/>
                <a:latin typeface="Arial" panose="020B0604020202020204" pitchFamily="34" charset="0"/>
                <a:ea typeface="Times New Roman" panose="02020603050405020304" pitchFamily="18" charset="0"/>
                <a:cs typeface="GuidePedagoTimes"/>
              </a:rPr>
              <a:t> </a:t>
            </a:r>
            <a:endParaRPr lang="en-US" sz="1800" dirty="0">
              <a:solidFill>
                <a:srgbClr val="000000"/>
              </a:solidFill>
              <a:effectLst/>
              <a:latin typeface="GuidePedagoTimes"/>
              <a:ea typeface="Times New Roman" panose="02020603050405020304" pitchFamily="18" charset="0"/>
              <a:cs typeface="GuidePedagoTimes"/>
            </a:endParaRPr>
          </a:p>
          <a:p>
            <a:pPr marL="0" indent="0" algn="just">
              <a:buNone/>
            </a:pPr>
            <a:r>
              <a:rPr lang="fr-FR" sz="1800" dirty="0">
                <a:solidFill>
                  <a:srgbClr val="000000"/>
                </a:solidFill>
                <a:effectLst/>
                <a:latin typeface="Arial" panose="020B0604020202020204" pitchFamily="34" charset="0"/>
                <a:ea typeface="Times New Roman" panose="02020603050405020304" pitchFamily="18" charset="0"/>
                <a:cs typeface="GuidePedagoTimes"/>
              </a:rPr>
              <a:t>Mais cette </a:t>
            </a:r>
            <a:r>
              <a:rPr lang="fr-FR" sz="1800" b="1" dirty="0">
                <a:solidFill>
                  <a:srgbClr val="000000"/>
                </a:solidFill>
                <a:effectLst/>
                <a:latin typeface="Arial" panose="020B0604020202020204" pitchFamily="34" charset="0"/>
                <a:ea typeface="Times New Roman" panose="02020603050405020304" pitchFamily="18" charset="0"/>
                <a:cs typeface="GuidePedagoTimes"/>
              </a:rPr>
              <a:t>clause ne sera pas valable</a:t>
            </a:r>
            <a:r>
              <a:rPr lang="fr-FR" sz="1800" dirty="0">
                <a:solidFill>
                  <a:srgbClr val="000000"/>
                </a:solidFill>
                <a:effectLst/>
                <a:latin typeface="Arial" panose="020B0604020202020204" pitchFamily="34" charset="0"/>
                <a:ea typeface="Times New Roman" panose="02020603050405020304" pitchFamily="18" charset="0"/>
                <a:cs typeface="GuidePedagoTimes"/>
              </a:rPr>
              <a:t> dans les cas suivants :</a:t>
            </a:r>
            <a:endParaRPr lang="en-US" sz="1800" dirty="0">
              <a:solidFill>
                <a:srgbClr val="000000"/>
              </a:solidFill>
              <a:effectLst/>
              <a:latin typeface="GuidePedagoTimes"/>
              <a:ea typeface="Times New Roman" panose="02020603050405020304" pitchFamily="18" charset="0"/>
              <a:cs typeface="GuidePedagoTimes"/>
            </a:endParaRPr>
          </a:p>
          <a:p>
            <a:pPr marL="365125" indent="0" algn="just">
              <a:buNone/>
            </a:pPr>
            <a:r>
              <a:rPr lang="fr-FR" sz="1800" dirty="0">
                <a:solidFill>
                  <a:srgbClr val="000000"/>
                </a:solidFill>
                <a:effectLst/>
                <a:latin typeface="Arial" panose="020B0604020202020204" pitchFamily="34" charset="0"/>
                <a:ea typeface="Times New Roman" panose="02020603050405020304" pitchFamily="18" charset="0"/>
                <a:cs typeface="GuidePedagoTimes"/>
              </a:rPr>
              <a:t>- </a:t>
            </a:r>
            <a:r>
              <a:rPr lang="fr-FR" sz="1800" b="1" dirty="0">
                <a:solidFill>
                  <a:srgbClr val="000000"/>
                </a:solidFill>
                <a:effectLst/>
                <a:latin typeface="Arial" panose="020B0604020202020204" pitchFamily="34" charset="0"/>
                <a:ea typeface="Times New Roman" panose="02020603050405020304" pitchFamily="18" charset="0"/>
                <a:cs typeface="GuidePedagoTimes"/>
              </a:rPr>
              <a:t>dans les contrats de consommation</a:t>
            </a:r>
            <a:r>
              <a:rPr lang="fr-FR" sz="1800" dirty="0">
                <a:solidFill>
                  <a:srgbClr val="000000"/>
                </a:solidFill>
                <a:effectLst/>
                <a:latin typeface="Arial" panose="020B0604020202020204" pitchFamily="34" charset="0"/>
                <a:ea typeface="Times New Roman" panose="02020603050405020304" pitchFamily="18" charset="0"/>
                <a:cs typeface="GuidePedagoTimes"/>
              </a:rPr>
              <a:t> (contrat conclu entre un consommateur et un professionnel) ;</a:t>
            </a:r>
            <a:endParaRPr lang="en-US" sz="1800" dirty="0">
              <a:solidFill>
                <a:srgbClr val="000000"/>
              </a:solidFill>
              <a:effectLst/>
              <a:latin typeface="GuidePedagoTimes"/>
              <a:ea typeface="Times New Roman" panose="02020603050405020304" pitchFamily="18" charset="0"/>
              <a:cs typeface="GuidePedagoTimes"/>
            </a:endParaRPr>
          </a:p>
          <a:p>
            <a:pPr marL="365125" indent="0" algn="just">
              <a:buNone/>
            </a:pPr>
            <a:r>
              <a:rPr lang="fr-FR" sz="1800" dirty="0">
                <a:solidFill>
                  <a:srgbClr val="000000"/>
                </a:solidFill>
                <a:effectLst/>
                <a:latin typeface="Arial" panose="020B0604020202020204" pitchFamily="34" charset="0"/>
                <a:ea typeface="Times New Roman" panose="02020603050405020304" pitchFamily="18" charset="0"/>
                <a:cs typeface="GuidePedagoTimes"/>
              </a:rPr>
              <a:t>- </a:t>
            </a:r>
            <a:r>
              <a:rPr lang="fr-FR" sz="1800" b="1" dirty="0">
                <a:solidFill>
                  <a:srgbClr val="000000"/>
                </a:solidFill>
                <a:effectLst/>
                <a:latin typeface="Arial" panose="020B0604020202020204" pitchFamily="34" charset="0"/>
                <a:ea typeface="Times New Roman" panose="02020603050405020304" pitchFamily="18" charset="0"/>
                <a:cs typeface="GuidePedagoTimes"/>
              </a:rPr>
              <a:t>en cas de faute lourde du cocontractant</a:t>
            </a:r>
            <a:r>
              <a:rPr lang="fr-FR" sz="1800" dirty="0">
                <a:solidFill>
                  <a:srgbClr val="000000"/>
                </a:solidFill>
                <a:effectLst/>
                <a:latin typeface="Arial" panose="020B0604020202020204" pitchFamily="34" charset="0"/>
                <a:ea typeface="Times New Roman" panose="02020603050405020304" pitchFamily="18" charset="0"/>
                <a:cs typeface="GuidePedagoTimes"/>
              </a:rPr>
              <a:t> qui revendique l’application de la clause ;</a:t>
            </a:r>
            <a:endParaRPr lang="en-US" sz="1800" dirty="0">
              <a:solidFill>
                <a:srgbClr val="000000"/>
              </a:solidFill>
              <a:effectLst/>
              <a:latin typeface="GuidePedagoTimes"/>
              <a:ea typeface="Times New Roman" panose="02020603050405020304" pitchFamily="18" charset="0"/>
              <a:cs typeface="GuidePedagoTimes"/>
            </a:endParaRPr>
          </a:p>
          <a:p>
            <a:pPr marL="365125" indent="0" algn="just">
              <a:buNone/>
            </a:pPr>
            <a:r>
              <a:rPr lang="fr-FR" sz="1800" dirty="0">
                <a:solidFill>
                  <a:srgbClr val="000000"/>
                </a:solidFill>
                <a:effectLst/>
                <a:latin typeface="Arial" panose="020B0604020202020204" pitchFamily="34" charset="0"/>
                <a:ea typeface="Times New Roman" panose="02020603050405020304" pitchFamily="18" charset="0"/>
                <a:cs typeface="GuidePedagoTimes"/>
              </a:rPr>
              <a:t>- </a:t>
            </a:r>
            <a:r>
              <a:rPr lang="fr-FR" sz="1800" b="1" dirty="0">
                <a:solidFill>
                  <a:srgbClr val="000000"/>
                </a:solidFill>
                <a:effectLst/>
                <a:latin typeface="Arial" panose="020B0604020202020204" pitchFamily="34" charset="0"/>
                <a:ea typeface="Times New Roman" panose="02020603050405020304" pitchFamily="18" charset="0"/>
                <a:cs typeface="GuidePedagoTimes"/>
              </a:rPr>
              <a:t>lorsque cette clause va créer un déséquilibre</a:t>
            </a:r>
            <a:r>
              <a:rPr lang="fr-FR" sz="1800" dirty="0">
                <a:solidFill>
                  <a:srgbClr val="000000"/>
                </a:solidFill>
                <a:effectLst/>
                <a:latin typeface="Arial" panose="020B0604020202020204" pitchFamily="34" charset="0"/>
                <a:ea typeface="Times New Roman" panose="02020603050405020304" pitchFamily="18" charset="0"/>
                <a:cs typeface="GuidePedagoTimes"/>
              </a:rPr>
              <a:t> significatif entre les parties.</a:t>
            </a:r>
            <a:endParaRPr lang="en-US" sz="1800" dirty="0">
              <a:solidFill>
                <a:srgbClr val="000000"/>
              </a:solidFill>
              <a:effectLst/>
              <a:latin typeface="GuidePedagoTimes"/>
              <a:ea typeface="Times New Roman" panose="02020603050405020304" pitchFamily="18" charset="0"/>
              <a:cs typeface="GuidePedagoTimes"/>
            </a:endParaRPr>
          </a:p>
          <a:p>
            <a:pPr marL="914400" lvl="2" indent="0">
              <a:buNone/>
            </a:pPr>
            <a:endParaRPr lang="fr-FR" dirty="0"/>
          </a:p>
        </p:txBody>
      </p:sp>
      <p:sp>
        <p:nvSpPr>
          <p:cNvPr id="7" name="Espace réservé du pied de page 4"/>
          <p:cNvSpPr>
            <a:spLocks noGrp="1"/>
          </p:cNvSpPr>
          <p:nvPr/>
        </p:nvSpPr>
        <p:spPr>
          <a:xfrm>
            <a:off x="3124200" y="6421461"/>
            <a:ext cx="2895600" cy="365125"/>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sp>
        <p:nvSpPr>
          <p:cNvPr id="8" name="Espace réservé du numéro de diapositive 5"/>
          <p:cNvSpPr>
            <a:spLocks noGrp="1"/>
          </p:cNvSpPr>
          <p:nvPr/>
        </p:nvSpPr>
        <p:spPr>
          <a:xfrm>
            <a:off x="6796118" y="6421461"/>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CFFFD46-DAC2-4CF3-9FD7-809C4AD0E5D2}" type="slidenum">
              <a:rPr lang="fr-FR" sz="1200" smtClean="0"/>
              <a:pPr algn="r"/>
              <a:t>9</a:t>
            </a:fld>
            <a:endParaRPr lang="fr-FR" sz="1200" dirty="0"/>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1337</Words>
  <Application>Microsoft Office PowerPoint</Application>
  <PresentationFormat>Affichage à l'écran (4:3)</PresentationFormat>
  <Paragraphs>124</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Guide Pedago NCond</vt:lpstr>
      <vt:lpstr>GuidePedagoTimes</vt:lpstr>
      <vt:lpstr>Times New Roman</vt:lpstr>
      <vt:lpstr>Thème Office</vt:lpstr>
      <vt:lpstr>Le Programme de droit en Terminale STMG</vt:lpstr>
      <vt:lpstr>Vidéos / la réparation </vt:lpstr>
      <vt:lpstr>Présentation PowerPoint</vt:lpstr>
      <vt:lpstr>Présentation PowerPoint</vt:lpstr>
      <vt:lpstr>Vidéos / la réparation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Indemnisation des victimes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dc:creator>
  <cp:lastModifiedBy>Franck Rubino</cp:lastModifiedBy>
  <cp:revision>69</cp:revision>
  <cp:lastPrinted>2019-11-07T12:50:54Z</cp:lastPrinted>
  <dcterms:created xsi:type="dcterms:W3CDTF">2018-09-06T19:42:27Z</dcterms:created>
  <dcterms:modified xsi:type="dcterms:W3CDTF">2020-11-08T10:55:21Z</dcterms:modified>
</cp:coreProperties>
</file>