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41" r:id="rId3"/>
    <p:sldId id="340" r:id="rId4"/>
    <p:sldId id="375" r:id="rId5"/>
    <p:sldId id="355" r:id="rId6"/>
    <p:sldId id="370" r:id="rId7"/>
    <p:sldId id="357" r:id="rId8"/>
    <p:sldId id="358" r:id="rId9"/>
    <p:sldId id="361" r:id="rId10"/>
    <p:sldId id="360" r:id="rId11"/>
    <p:sldId id="363" r:id="rId12"/>
    <p:sldId id="362" r:id="rId13"/>
    <p:sldId id="364" r:id="rId14"/>
    <p:sldId id="384" r:id="rId15"/>
    <p:sldId id="366" r:id="rId16"/>
    <p:sldId id="383" r:id="rId17"/>
    <p:sldId id="367" r:id="rId18"/>
    <p:sldId id="372" r:id="rId19"/>
    <p:sldId id="376" r:id="rId20"/>
    <p:sldId id="378" r:id="rId21"/>
    <p:sldId id="380" r:id="rId22"/>
    <p:sldId id="385" r:id="rId23"/>
    <p:sldId id="381" r:id="rId24"/>
    <p:sldId id="382" r:id="rId25"/>
    <p:sldId id="356" r:id="rId26"/>
    <p:sldId id="373" r:id="rId27"/>
    <p:sldId id="386" r:id="rId28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3185D-A708-404D-B5EE-E262320E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C20904-838F-4A7C-81C9-0792747FC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80DB7-BBB6-4053-9E92-3FB386B9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B442F9-BF90-4356-A364-E11B6521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4B428C-5915-4287-9CBC-51618D98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4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C441E-F51B-4BB1-ACF8-0F5620B6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981A3B-19C9-43A4-A311-2756BB750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E67D84-E69B-4C57-BFAD-BFE59CB1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49F89C-C93A-497E-BE96-62740A14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AF7662-E906-4A57-9925-CEC26EEA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9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483E4D-B053-41EB-B0FB-D797E4F97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B645E3-73BD-4B04-8ADD-B897454BA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DC732B-2B7D-4E00-9FE4-36342D90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C977B3-789F-45E0-861E-6AF8DEB5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B05596-A7AF-4A90-96F7-6932F48A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8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51883" y="6643687"/>
            <a:ext cx="158633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800">
                <a:latin typeface="Verdana"/>
                <a:ea typeface="Verdana"/>
                <a:cs typeface="Verdana"/>
                <a:sym typeface="Verdana"/>
              </a:defRPr>
            </a:pPr>
            <a:r>
              <a:rPr sz="800"/>
              <a:t>© Delagrave, Droit 1</a:t>
            </a:r>
            <a:r>
              <a:rPr sz="800" baseline="30000"/>
              <a:t>re</a:t>
            </a:r>
            <a:r>
              <a:rPr sz="800"/>
              <a:t> STMG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7771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389AE-9DAE-4117-BE15-2D1AC32E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FF932-0927-4D7C-B222-4DF82301C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BAFB5F-77ED-46AA-A148-D7F92233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EA760E-5207-4006-A299-35EBF037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E0F5C6-0488-44E4-8BB9-FBD3BCBE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5C8F5-C99B-460E-B8BB-D5776467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8219BB-6A98-421E-8DB9-4140D3A2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934809-7490-4488-B9D9-B31D7182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887F9-D858-4D4E-900E-7D3D03E2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E47FB0-F5AC-4A43-BE89-C7071E66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33681-1999-474E-BF00-17A39289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6ABCFC-D505-472C-9DD8-87BEB1AE5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F21A82-6EDD-4A88-AE83-EE2F6C195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A38620-6E04-47CA-9B81-0A07337E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4F3BA7-5414-4416-9CA2-04854597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37723E-AE63-4C77-B8DE-71B4BA6E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1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90381-A86D-4D3E-9F6E-69E6DABF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DB8F34-2850-47D6-BDDA-4B45A86C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ED6221-2DA7-4590-A870-3E8D21C39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E05D79-899A-4F05-BA35-665309585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E4BBBD-3081-4A06-8303-B11966FF4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EA2DDD3-7834-426F-8673-72C658C4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497ADA-897B-4A2A-8A7F-6204F6AD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729A04-33E9-4142-AE89-8412E42F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0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A209C-65A4-40C3-A6DD-3261C025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9A7E16-72B4-40B3-89E3-163BD4D9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884151-09DB-4C06-8208-2D975362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139401-5ABF-411F-ABB6-06573098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8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5BD40B-0ADE-45F1-8667-0B8AFC26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C7CD6D-54DB-47DB-B847-AA4355C7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EFBF80-7114-46A8-811C-097372BB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87B9E-A8F2-4997-A53A-7555912F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371314-6A3E-4813-B3DB-82D26164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FE8316-1F0E-4810-B683-3ED966F50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1C9360-F178-4868-8BCE-97105B8D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C8A41D-A435-4832-ACF2-E5FB2434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CB366D-35BC-475A-89D8-2D88BD66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6BC8D-6DB3-4B87-A7B1-081C4AA9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D0DD1F-B34C-44CF-A0F4-A0B538E4C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B7B5E8-2E62-4214-AB28-8D21D3B27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506E0A-BC82-4CF9-AADF-A24612B5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392E5B-A13D-46B3-B46F-8FEF4B04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3E6643-DCDA-4DE8-AA58-C5454F5B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19EDB7-DD7B-47C4-86BA-9EAD232B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258B5D-C059-4208-91B3-78C31FF60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96B802-D064-405A-85B0-6AC456EFA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45B58-C7B0-4A31-97D5-B21ACAB4B857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48B85B-9501-45AB-A4F6-8476181B9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37F12F-E3DC-48A0-872E-30F3B1C7E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8FDA-48F3-4C33-A8D8-7D4A33F5A3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6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Ut0-33kyJ_Q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-Uab4kAc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tS5ayva_VV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rtl.fr/actu/sante/conges-et-arrets-maladie-en-france-la-regle-va-changer-7900299334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NaXPjPtZwVM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essinemoileco.com/qui-fait-la-loi-en-france/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8-MZCwB4Eu8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pro.com/user36345481/droit-1re-stmg-manuel/video/162375707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siaDc6_Z3M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cdh.fr/sites/default/files/cedh_0.pdf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77198-E0E4-4C7D-8C42-2852FE25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i="0" u="none" strike="noStrike" baseline="0" dirty="0">
                <a:solidFill>
                  <a:srgbClr val="6A6A6A"/>
                </a:solidFill>
                <a:latin typeface="Whitney-Bold"/>
              </a:rPr>
              <a:t>Th1 - </a:t>
            </a:r>
            <a:r>
              <a:rPr lang="fr-FR" sz="4400" b="1" i="0" u="none" strike="noStrike" baseline="0" dirty="0">
                <a:solidFill>
                  <a:srgbClr val="363636"/>
                </a:solidFill>
                <a:latin typeface="AlwynNewRounded-Bold"/>
              </a:rPr>
              <a:t>Qu’est-ce que le droit ?</a:t>
            </a:r>
            <a:br>
              <a:rPr lang="fr-FR" sz="4400" b="1" i="0" u="none" strike="noStrike" baseline="0" dirty="0">
                <a:solidFill>
                  <a:srgbClr val="363636"/>
                </a:solidFill>
                <a:latin typeface="AlwynNewRounded-Bold"/>
              </a:rPr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EEB6B4-B25E-4A25-98E2-BA85DF429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295"/>
            <a:ext cx="10515600" cy="1083213"/>
          </a:xfrm>
        </p:spPr>
        <p:txBody>
          <a:bodyPr>
            <a:normAutofit/>
          </a:bodyPr>
          <a:lstStyle/>
          <a:p>
            <a:pPr algn="l"/>
            <a:r>
              <a:rPr lang="fr-FR" sz="2800" b="0" i="0" u="none" strike="sngStrike" dirty="0">
                <a:solidFill>
                  <a:srgbClr val="363636"/>
                </a:solidFill>
                <a:latin typeface="Whitney-Medium"/>
              </a:rPr>
              <a:t>Ch1- Le droit et les fonctions du droit</a:t>
            </a:r>
          </a:p>
          <a:p>
            <a:pPr algn="l"/>
            <a:r>
              <a:rPr lang="fr-FR" sz="2800" b="1" i="0" u="none" strike="noStrike" baseline="0" dirty="0">
                <a:solidFill>
                  <a:srgbClr val="363636"/>
                </a:solidFill>
                <a:latin typeface="Whitney-Medium"/>
              </a:rPr>
              <a:t>Ch2- Les sources du droit.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7DA93F-72EA-44EF-896E-7E36019C68FE}"/>
              </a:ext>
            </a:extLst>
          </p:cNvPr>
          <p:cNvSpPr txBox="1"/>
          <p:nvPr/>
        </p:nvSpPr>
        <p:spPr>
          <a:xfrm>
            <a:off x="679174" y="2749902"/>
            <a:ext cx="36405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sngStrike" baseline="0" dirty="0">
                <a:solidFill>
                  <a:srgbClr val="363636"/>
                </a:solidFill>
                <a:latin typeface="Whitney-Bold"/>
              </a:rPr>
              <a:t>Notions </a:t>
            </a:r>
            <a:r>
              <a:rPr lang="fr-FR" b="1" strike="sngStrike" dirty="0">
                <a:solidFill>
                  <a:srgbClr val="363636"/>
                </a:solidFill>
                <a:latin typeface="Whitney-Bold"/>
              </a:rPr>
              <a:t>abordées</a:t>
            </a:r>
            <a:endParaRPr lang="fr-FR" sz="1800" b="1" i="0" u="none" strike="sngStrike" baseline="0" dirty="0">
              <a:solidFill>
                <a:srgbClr val="363636"/>
              </a:solidFill>
              <a:latin typeface="Whitney-Bold"/>
            </a:endParaRPr>
          </a:p>
          <a:p>
            <a:pPr algn="l"/>
            <a:r>
              <a:rPr lang="fr-FR" sz="1800" b="0" i="0" u="none" strike="sngStrike" baseline="0" dirty="0">
                <a:solidFill>
                  <a:srgbClr val="363636"/>
                </a:solidFill>
                <a:latin typeface="Whitney-Black"/>
              </a:rPr>
              <a:t>• </a:t>
            </a:r>
            <a:r>
              <a:rPr lang="fr-FR" sz="1800" b="0" i="0" u="none" strike="sngStrike" baseline="0" dirty="0">
                <a:solidFill>
                  <a:srgbClr val="363636"/>
                </a:solidFill>
                <a:latin typeface="Whitney-Book"/>
              </a:rPr>
              <a:t>Etat de droit, laïcité, égalité</a:t>
            </a:r>
          </a:p>
          <a:p>
            <a:pPr algn="l"/>
            <a:r>
              <a:rPr lang="fr-FR" sz="1800" b="0" i="0" u="none" strike="sngStrike" baseline="0" dirty="0">
                <a:solidFill>
                  <a:srgbClr val="363636"/>
                </a:solidFill>
                <a:latin typeface="Whitney-Black"/>
              </a:rPr>
              <a:t>• </a:t>
            </a:r>
            <a:r>
              <a:rPr lang="fr-FR" sz="1800" b="0" i="0" u="none" strike="sngStrike" baseline="0" dirty="0">
                <a:solidFill>
                  <a:srgbClr val="363636"/>
                </a:solidFill>
                <a:latin typeface="Whitney-Book"/>
              </a:rPr>
              <a:t>Fonctions du droit</a:t>
            </a:r>
          </a:p>
          <a:p>
            <a:pPr algn="l"/>
            <a:r>
              <a:rPr lang="fr-FR" sz="1800" b="0" i="0" u="none" strike="sngStrike" baseline="0" dirty="0">
                <a:solidFill>
                  <a:srgbClr val="363636"/>
                </a:solidFill>
                <a:latin typeface="Whitney-Black"/>
              </a:rPr>
              <a:t>• </a:t>
            </a:r>
            <a:r>
              <a:rPr lang="fr-FR" sz="1800" b="0" i="0" u="none" strike="sngStrike" baseline="0" dirty="0">
                <a:solidFill>
                  <a:srgbClr val="363636"/>
                </a:solidFill>
                <a:latin typeface="Whitney-Book"/>
              </a:rPr>
              <a:t>Distinction droit et morale</a:t>
            </a:r>
          </a:p>
          <a:p>
            <a:pPr algn="l"/>
            <a:r>
              <a:rPr lang="fr-FR" sz="1800" b="0" i="0" u="none" strike="sngStrike" baseline="0" dirty="0">
                <a:solidFill>
                  <a:srgbClr val="363636"/>
                </a:solidFill>
                <a:latin typeface="Whitney-Black"/>
              </a:rPr>
              <a:t>• </a:t>
            </a:r>
            <a:r>
              <a:rPr lang="fr-FR" sz="1800" b="0" i="0" u="none" strike="sngStrike" baseline="0" dirty="0">
                <a:solidFill>
                  <a:srgbClr val="363636"/>
                </a:solidFill>
                <a:latin typeface="Whitney-Book"/>
              </a:rPr>
              <a:t>Ordre public</a:t>
            </a:r>
          </a:p>
          <a:p>
            <a:pPr algn="l"/>
            <a:r>
              <a:rPr lang="fr-FR" sz="1800" b="0" i="0" u="none" strike="sngStrike" baseline="0" dirty="0">
                <a:solidFill>
                  <a:srgbClr val="363636"/>
                </a:solidFill>
                <a:latin typeface="Whitney-Black"/>
              </a:rPr>
              <a:t>• </a:t>
            </a:r>
            <a:r>
              <a:rPr lang="fr-FR" sz="1800" b="0" i="0" u="none" strike="sngStrike" baseline="0" dirty="0">
                <a:solidFill>
                  <a:srgbClr val="363636"/>
                </a:solidFill>
                <a:latin typeface="Whitney-Book"/>
              </a:rPr>
              <a:t>Caractère de la règle de droit</a:t>
            </a:r>
          </a:p>
          <a:p>
            <a:pPr algn="l"/>
            <a:r>
              <a:rPr lang="fr-FR" sz="1800" b="0" i="0" u="none" strike="sngStrike" baseline="0" dirty="0">
                <a:solidFill>
                  <a:srgbClr val="363636"/>
                </a:solidFill>
                <a:latin typeface="Whitney-Black"/>
              </a:rPr>
              <a:t>• </a:t>
            </a:r>
            <a:r>
              <a:rPr lang="fr-FR" sz="1800" b="0" i="0" u="none" strike="sngStrike" baseline="0" dirty="0">
                <a:solidFill>
                  <a:srgbClr val="363636"/>
                </a:solidFill>
                <a:latin typeface="Whitney-Book"/>
              </a:rPr>
              <a:t>Autorité légitime</a:t>
            </a:r>
            <a:endParaRPr lang="fr-FR" strike="sngStrik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FD4487-19D5-41FC-9ACC-550475902417}"/>
              </a:ext>
            </a:extLst>
          </p:cNvPr>
          <p:cNvSpPr txBox="1"/>
          <p:nvPr/>
        </p:nvSpPr>
        <p:spPr>
          <a:xfrm>
            <a:off x="4478718" y="2749902"/>
            <a:ext cx="68750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i="0" u="none" strike="noStrike" baseline="0" dirty="0">
                <a:solidFill>
                  <a:srgbClr val="363636"/>
                </a:solidFill>
                <a:latin typeface="Whitney-Bold"/>
              </a:rPr>
              <a:t>Pour </a:t>
            </a:r>
            <a:r>
              <a:rPr lang="fr-FR" sz="2000" b="1" dirty="0">
                <a:solidFill>
                  <a:srgbClr val="363636"/>
                </a:solidFill>
                <a:latin typeface="Whitney-Bold"/>
              </a:rPr>
              <a:t>être</a:t>
            </a:r>
            <a:r>
              <a:rPr lang="fr-FR" sz="2000" b="1" i="0" u="none" strike="noStrike" baseline="0" dirty="0">
                <a:solidFill>
                  <a:srgbClr val="363636"/>
                </a:solidFill>
                <a:latin typeface="Whitney-Bold"/>
              </a:rPr>
              <a:t> capable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trike="sngStrike" dirty="0">
                <a:solidFill>
                  <a:srgbClr val="363636"/>
                </a:solidFill>
                <a:latin typeface="Whitney-Book"/>
              </a:rPr>
              <a:t>d’expliquer et distinguer les fonctions du droit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trike="sngStrike" dirty="0">
                <a:solidFill>
                  <a:srgbClr val="363636"/>
                </a:solidFill>
                <a:latin typeface="Whitney-Book"/>
              </a:rPr>
              <a:t>de vérifier les caractères de la règle pour une règle de droit donnée</a:t>
            </a:r>
          </a:p>
        </p:txBody>
      </p:sp>
    </p:spTree>
    <p:extLst>
      <p:ext uri="{BB962C8B-B14F-4D97-AF65-F5344CB8AC3E}">
        <p14:creationId xmlns:p14="http://schemas.microsoft.com/office/powerpoint/2010/main" val="27009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739774-BCBE-498B-974E-89D372264375}"/>
              </a:ext>
            </a:extLst>
          </p:cNvPr>
          <p:cNvSpPr txBox="1"/>
          <p:nvPr/>
        </p:nvSpPr>
        <p:spPr>
          <a:xfrm>
            <a:off x="381520" y="202406"/>
            <a:ext cx="11669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CORRECTION</a:t>
            </a:r>
            <a:r>
              <a:rPr lang="fr-FR" sz="1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Page 21Doc. 3 et 4</a:t>
            </a:r>
          </a:p>
          <a:p>
            <a:r>
              <a:rPr lang="fr-FR" sz="2800" b="1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Recherchez si, et à quelles conditions, un référendum pourrait rétablir la peine de mort en France</a:t>
            </a:r>
            <a:endParaRPr lang="fr-FR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DA3CD-945E-464C-9F7F-6BCA96F8F34A}"/>
              </a:ext>
            </a:extLst>
          </p:cNvPr>
          <p:cNvSpPr/>
          <p:nvPr/>
        </p:nvSpPr>
        <p:spPr>
          <a:xfrm>
            <a:off x="6455391" y="750626"/>
            <a:ext cx="1965278" cy="450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hlinkClick r:id="rId2"/>
            <a:extLst>
              <a:ext uri="{FF2B5EF4-FFF2-40B4-BE49-F238E27FC236}">
                <a16:creationId xmlns:a16="http://schemas.microsoft.com/office/drawing/2014/main" id="{40B2DB6B-6F6D-4A40-AA76-35AEE3B6D3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286" t="24032" r="35526" b="18815"/>
          <a:stretch/>
        </p:blipFill>
        <p:spPr>
          <a:xfrm>
            <a:off x="1581325" y="1969799"/>
            <a:ext cx="8380822" cy="447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5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739774-BCBE-498B-974E-89D372264375}"/>
              </a:ext>
            </a:extLst>
          </p:cNvPr>
          <p:cNvSpPr txBox="1"/>
          <p:nvPr/>
        </p:nvSpPr>
        <p:spPr>
          <a:xfrm>
            <a:off x="381520" y="202406"/>
            <a:ext cx="11669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CORRECTION</a:t>
            </a:r>
            <a:r>
              <a:rPr lang="fr-FR" sz="1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b="1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21 </a:t>
            </a:r>
            <a:r>
              <a:rPr lang="fr-FR" sz="1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Doc. 3 et 4</a:t>
            </a:r>
          </a:p>
          <a:p>
            <a:r>
              <a:rPr lang="fr-FR" sz="2800" b="1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Recherchez si, et à quelles conditions, un référendum pourrait rétablir la peine de mort en France</a:t>
            </a:r>
            <a:endParaRPr lang="fr-FR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534CB1-634D-4E2B-B5AE-98B5861EBC65}"/>
              </a:ext>
            </a:extLst>
          </p:cNvPr>
          <p:cNvPicPr/>
          <p:nvPr/>
        </p:nvPicPr>
        <p:blipFill rotWithShape="1">
          <a:blip r:embed="rId2" cstate="print"/>
          <a:srcRect l="19622" t="14257" r="19956" b="11042"/>
          <a:stretch/>
        </p:blipFill>
        <p:spPr bwMode="auto">
          <a:xfrm>
            <a:off x="1767385" y="1648956"/>
            <a:ext cx="9376012" cy="5209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4DA3CD-945E-464C-9F7F-6BCA96F8F34A}"/>
              </a:ext>
            </a:extLst>
          </p:cNvPr>
          <p:cNvSpPr/>
          <p:nvPr/>
        </p:nvSpPr>
        <p:spPr>
          <a:xfrm>
            <a:off x="6455391" y="750626"/>
            <a:ext cx="1965278" cy="450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52D2AC-2B48-4A1C-86DB-D7B340FDFD95}"/>
              </a:ext>
            </a:extLst>
          </p:cNvPr>
          <p:cNvSpPr/>
          <p:nvPr/>
        </p:nvSpPr>
        <p:spPr>
          <a:xfrm>
            <a:off x="1623005" y="4253478"/>
            <a:ext cx="1431579" cy="767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365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739774-BCBE-498B-974E-89D372264375}"/>
              </a:ext>
            </a:extLst>
          </p:cNvPr>
          <p:cNvSpPr txBox="1"/>
          <p:nvPr/>
        </p:nvSpPr>
        <p:spPr>
          <a:xfrm>
            <a:off x="381520" y="202406"/>
            <a:ext cx="1166945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CORRECTION</a:t>
            </a:r>
            <a:r>
              <a:rPr lang="fr-FR" sz="1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21, Doc. 3 et 4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Recherchez si, et à quelles conditions, un référendum pourrait rétablir la peine de mort en France</a:t>
            </a:r>
            <a:endParaRPr lang="fr-FR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C442E2-9747-462B-8E59-6FE26FF00593}"/>
              </a:ext>
            </a:extLst>
          </p:cNvPr>
          <p:cNvSpPr txBox="1"/>
          <p:nvPr/>
        </p:nvSpPr>
        <p:spPr>
          <a:xfrm>
            <a:off x="381520" y="2254389"/>
            <a:ext cx="11457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Parce que la peine de mort est prohibée : 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dans un traité ratifié par la France (Vilnius 2002)</a:t>
            </a:r>
          </a:p>
          <a:p>
            <a:pPr marL="457200" indent="-457200">
              <a:buFontTx/>
              <a:buChar char="-"/>
            </a:pPr>
            <a:r>
              <a:rPr lang="fr-FR" sz="2800" dirty="0"/>
              <a:t>par l’art 66-1 de la Constitution elle-même.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r>
              <a:rPr lang="fr-FR" sz="2800" dirty="0"/>
              <a:t>Le </a:t>
            </a:r>
            <a:r>
              <a:rPr lang="fr-FR" sz="2800" b="1" dirty="0"/>
              <a:t>référendum constitutionnel serait nécessaire pour réviser la Constitution </a:t>
            </a:r>
            <a:r>
              <a:rPr lang="fr-FR" sz="2800" dirty="0"/>
              <a:t>et rétablir la peine de mort. </a:t>
            </a:r>
          </a:p>
          <a:p>
            <a:r>
              <a:rPr lang="fr-FR" sz="2800" b="1" dirty="0"/>
              <a:t>Mais le référendum serait insuffisant</a:t>
            </a:r>
            <a:r>
              <a:rPr lang="fr-FR" sz="2800" dirty="0"/>
              <a:t>. </a:t>
            </a:r>
          </a:p>
          <a:p>
            <a:r>
              <a:rPr lang="fr-FR" sz="2800" dirty="0"/>
              <a:t>Il faudrait également que </a:t>
            </a:r>
            <a:r>
              <a:rPr lang="fr-FR" sz="2800" b="1" dirty="0"/>
              <a:t>la France dénonce la Convention de Vilnius de 2002 </a:t>
            </a:r>
            <a:r>
              <a:rPr lang="fr-FR" sz="2800" dirty="0"/>
              <a:t>de sauvegarde des droits de l’homme et des libertés fondamentales</a:t>
            </a:r>
          </a:p>
        </p:txBody>
      </p:sp>
    </p:spTree>
    <p:extLst>
      <p:ext uri="{BB962C8B-B14F-4D97-AF65-F5344CB8AC3E}">
        <p14:creationId xmlns:p14="http://schemas.microsoft.com/office/powerpoint/2010/main" val="1714497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7EEAAB-4FB0-41D8-808F-E5E217479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869" t="32272" r="17369" b="11794"/>
          <a:stretch/>
        </p:blipFill>
        <p:spPr>
          <a:xfrm>
            <a:off x="-144379" y="1675274"/>
            <a:ext cx="9897979" cy="4959365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CEE5F4C8-FECA-4BBD-A4F5-27017B583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99642"/>
              </p:ext>
            </p:extLst>
          </p:nvPr>
        </p:nvGraphicFramePr>
        <p:xfrm>
          <a:off x="6657472" y="1892970"/>
          <a:ext cx="6192253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253">
                  <a:extLst>
                    <a:ext uri="{9D8B030D-6E8A-4147-A177-3AD203B41FA5}">
                      <a16:colId xmlns:a16="http://schemas.microsoft.com/office/drawing/2014/main" val="3817607380"/>
                    </a:ext>
                  </a:extLst>
                </a:gridCol>
              </a:tblGrid>
              <a:tr h="3547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7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3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18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66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81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7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7316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53698C9-5BC3-4A7E-97BB-895C51B000FA}"/>
              </a:ext>
            </a:extLst>
          </p:cNvPr>
          <p:cNvSpPr txBox="1"/>
          <p:nvPr/>
        </p:nvSpPr>
        <p:spPr>
          <a:xfrm>
            <a:off x="381520" y="202406"/>
            <a:ext cx="116694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CORRECTION </a:t>
            </a:r>
            <a:r>
              <a:rPr lang="fr-FR" sz="2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22 à 25</a:t>
            </a:r>
            <a:endParaRPr lang="fr-FR" sz="1800" b="1" u="sng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l’aide des documents pages 22 à 25, précisez les autorités créatrices</a:t>
            </a:r>
            <a:endParaRPr lang="fr-FR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CD449C-4961-4025-9F9F-3B49F62C46FB}"/>
              </a:ext>
            </a:extLst>
          </p:cNvPr>
          <p:cNvSpPr txBox="1"/>
          <p:nvPr/>
        </p:nvSpPr>
        <p:spPr>
          <a:xfrm>
            <a:off x="6705600" y="1828802"/>
            <a:ext cx="5630781" cy="4780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Président, Parlement </a:t>
            </a:r>
            <a:b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+ Référendum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Pays signataires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Conseil/Parlement de l’UE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Loi : Parlement (AN+S)</a:t>
            </a:r>
            <a:b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Ordonnance : </a:t>
            </a:r>
            <a:r>
              <a:rPr lang="fr-FR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Gouvernement</a:t>
            </a:r>
            <a:br>
              <a:rPr lang="fr-FR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Règlements : Gouvernement, ministres, Préfets, Maires…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Décret : Gouvernement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Ministres, Préfets, Maires</a:t>
            </a:r>
            <a:endParaRPr lang="fr-FR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Partenaires sociaux</a:t>
            </a:r>
            <a:br>
              <a:rPr lang="fr-FR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fr-FR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Décisions de justice : LA JURISPRUDENCE</a:t>
            </a:r>
            <a:endParaRPr lang="fr-FR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8E9F7960-EB2B-4B3E-BB57-E6D40AA4A3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56" t="32222" r="45624" b="53334"/>
          <a:stretch/>
        </p:blipFill>
        <p:spPr>
          <a:xfrm>
            <a:off x="-191097" y="5858821"/>
            <a:ext cx="2487143" cy="6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50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EB64152-B833-4845-8F74-0C9477665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2" t="33334" r="10342" b="26495"/>
          <a:stretch/>
        </p:blipFill>
        <p:spPr>
          <a:xfrm>
            <a:off x="375137" y="263770"/>
            <a:ext cx="6236177" cy="31652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CA0C31-2B14-4327-8BCB-DBB80C898139}"/>
              </a:ext>
            </a:extLst>
          </p:cNvPr>
          <p:cNvPicPr/>
          <p:nvPr/>
        </p:nvPicPr>
        <p:blipFill rotWithShape="1">
          <a:blip r:embed="rId3" cstate="print"/>
          <a:srcRect l="19622" t="14257" r="19956" b="11042"/>
          <a:stretch/>
        </p:blipFill>
        <p:spPr bwMode="auto">
          <a:xfrm>
            <a:off x="6611314" y="528955"/>
            <a:ext cx="5645274" cy="3598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95BDB4-A194-468B-AF67-AF0101B6DD7C}"/>
              </a:ext>
            </a:extLst>
          </p:cNvPr>
          <p:cNvSpPr/>
          <p:nvPr/>
        </p:nvSpPr>
        <p:spPr>
          <a:xfrm>
            <a:off x="6443003" y="0"/>
            <a:ext cx="5748997" cy="505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466FCC63-12A9-48FE-8AC8-4F01C8339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2" t="33334" r="10342" b="26495"/>
          <a:stretch/>
        </p:blipFill>
        <p:spPr>
          <a:xfrm>
            <a:off x="0" y="263770"/>
            <a:ext cx="12691777" cy="64418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E24C11-3615-431F-B2BD-C12C703CA0AA}"/>
              </a:ext>
            </a:extLst>
          </p:cNvPr>
          <p:cNvSpPr/>
          <p:nvPr/>
        </p:nvSpPr>
        <p:spPr>
          <a:xfrm>
            <a:off x="1589649" y="4811151"/>
            <a:ext cx="2841674" cy="5767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251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739774-BCBE-498B-974E-89D372264375}"/>
              </a:ext>
            </a:extLst>
          </p:cNvPr>
          <p:cNvSpPr txBox="1"/>
          <p:nvPr/>
        </p:nvSpPr>
        <p:spPr>
          <a:xfrm>
            <a:off x="381520" y="202406"/>
            <a:ext cx="116694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CORRECTION</a:t>
            </a:r>
            <a:r>
              <a:rPr lang="fr-FR" sz="1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b="1" u="sng" dirty="0"/>
              <a:t>Page 26, Doc. 11 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3200" b="1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Expliquez la phrase soulignée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C442E2-9747-462B-8E59-6FE26FF00593}"/>
              </a:ext>
            </a:extLst>
          </p:cNvPr>
          <p:cNvSpPr txBox="1"/>
          <p:nvPr/>
        </p:nvSpPr>
        <p:spPr>
          <a:xfrm>
            <a:off x="480563" y="1491343"/>
            <a:ext cx="10836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transposer cette directive en droit français »</a:t>
            </a:r>
            <a:endParaRPr lang="fr-FR" sz="3200" dirty="0"/>
          </a:p>
          <a:p>
            <a:r>
              <a:rPr lang="fr-FR" sz="3200" dirty="0"/>
              <a:t>Une </a:t>
            </a:r>
            <a:r>
              <a:rPr lang="fr-FR" sz="3200" b="1" dirty="0"/>
              <a:t>directive européenne </a:t>
            </a:r>
            <a:r>
              <a:rPr lang="fr-FR" sz="3200" dirty="0"/>
              <a:t>(règle adoptée au niveau de l’Europe) </a:t>
            </a:r>
            <a:r>
              <a:rPr lang="fr-FR" sz="3200" b="1" dirty="0"/>
              <a:t>doit être écrite/traduite (transposée) dans le Droit des pays membres</a:t>
            </a:r>
            <a:r>
              <a:rPr lang="fr-FR" sz="3200" dirty="0"/>
              <a:t> pour être respectée.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1274FE-1A60-46B7-A3D1-D3B8E3213D3F}"/>
              </a:ext>
            </a:extLst>
          </p:cNvPr>
          <p:cNvSpPr txBox="1"/>
          <p:nvPr/>
        </p:nvSpPr>
        <p:spPr>
          <a:xfrm>
            <a:off x="419184" y="3634636"/>
            <a:ext cx="108363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Mettez en évidence l’intérêt de cette directive pour les salariés de l’union européenne</a:t>
            </a:r>
          </a:p>
          <a:p>
            <a:r>
              <a:rPr lang="fr-FR" sz="3200" dirty="0"/>
              <a:t>Les </a:t>
            </a:r>
            <a:r>
              <a:rPr lang="fr-FR" sz="3200" b="1" dirty="0"/>
              <a:t>salariés disposent d’un écrit </a:t>
            </a:r>
            <a:r>
              <a:rPr lang="fr-FR" sz="3200" dirty="0"/>
              <a:t>précisant la nature et la portée de leur engagement. </a:t>
            </a:r>
          </a:p>
          <a:p>
            <a:r>
              <a:rPr lang="fr-FR" sz="3200" dirty="0"/>
              <a:t>Ce document </a:t>
            </a:r>
            <a:r>
              <a:rPr lang="fr-FR" sz="3200" b="1" dirty="0"/>
              <a:t>(=contrat de travail)</a:t>
            </a:r>
            <a:r>
              <a:rPr lang="fr-FR" sz="3200" dirty="0"/>
              <a:t> peut être </a:t>
            </a:r>
            <a:r>
              <a:rPr lang="fr-FR" sz="3200" b="1" dirty="0"/>
              <a:t>une preuve en cas de litige.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74704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FD8318F2-0119-6425-B793-CCBD00025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50" y="1133154"/>
            <a:ext cx="10564699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390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3FA0422-ED6B-4B28-A331-A0B22EC4F6EE}"/>
              </a:ext>
            </a:extLst>
          </p:cNvPr>
          <p:cNvGrpSpPr/>
          <p:nvPr/>
        </p:nvGrpSpPr>
        <p:grpSpPr>
          <a:xfrm>
            <a:off x="141027" y="1218069"/>
            <a:ext cx="8341894" cy="5165558"/>
            <a:chOff x="0" y="0"/>
            <a:chExt cx="2647508" cy="1709420"/>
          </a:xfrm>
        </p:grpSpPr>
        <p:pic>
          <p:nvPicPr>
            <p:cNvPr id="3" name="Image 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0F65303-5AA1-4E1C-B652-3C6A05F19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72332" r="10641" b="9540"/>
            <a:stretch/>
          </p:blipFill>
          <p:spPr bwMode="auto">
            <a:xfrm>
              <a:off x="170122" y="53148"/>
              <a:ext cx="2477386" cy="16562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F4F975-D0A2-4B4A-A1B5-344E34BFD058}"/>
                </a:ext>
              </a:extLst>
            </p:cNvPr>
            <p:cNvSpPr/>
            <p:nvPr/>
          </p:nvSpPr>
          <p:spPr>
            <a:xfrm>
              <a:off x="0" y="0"/>
              <a:ext cx="79744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F1221997-3C9F-4FCA-8954-C7AD99304E94}"/>
              </a:ext>
            </a:extLst>
          </p:cNvPr>
          <p:cNvSpPr txBox="1"/>
          <p:nvPr/>
        </p:nvSpPr>
        <p:spPr>
          <a:xfrm>
            <a:off x="381520" y="202406"/>
            <a:ext cx="11669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CORRECTION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Placez les documents 11 à 14 au niveau de la Pyramide</a:t>
            </a:r>
            <a:endParaRPr lang="fr-FR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F958E1-7C92-4BA5-B402-5BE39A0EBC62}"/>
              </a:ext>
            </a:extLst>
          </p:cNvPr>
          <p:cNvSpPr txBox="1"/>
          <p:nvPr/>
        </p:nvSpPr>
        <p:spPr>
          <a:xfrm>
            <a:off x="6705600" y="1828802"/>
            <a:ext cx="5630781" cy="5057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14 : la Constitution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00" b="1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5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11 Directive Européenne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600" b="1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12 Art. L1242-12 du Code de travail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000" b="1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000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000" b="1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13 La convention collective des acteurs du lien social et familial : Centres sociaux, association accueil jeunes enfants </a:t>
            </a:r>
          </a:p>
        </p:txBody>
      </p:sp>
    </p:spTree>
    <p:extLst>
      <p:ext uri="{BB962C8B-B14F-4D97-AF65-F5344CB8AC3E}">
        <p14:creationId xmlns:p14="http://schemas.microsoft.com/office/powerpoint/2010/main" val="171961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739774-BCBE-498B-974E-89D372264375}"/>
              </a:ext>
            </a:extLst>
          </p:cNvPr>
          <p:cNvSpPr txBox="1"/>
          <p:nvPr/>
        </p:nvSpPr>
        <p:spPr>
          <a:xfrm>
            <a:off x="381520" y="202406"/>
            <a:ext cx="12131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CORRECTION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Montrez que ces règles juridiques sont cohérentes et complémentaires</a:t>
            </a:r>
            <a:endParaRPr lang="fr-FR" sz="2800" b="1" u="sng" dirty="0">
              <a:solidFill>
                <a:srgbClr val="40404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1274FE-1A60-46B7-A3D1-D3B8E3213D3F}"/>
              </a:ext>
            </a:extLst>
          </p:cNvPr>
          <p:cNvSpPr txBox="1"/>
          <p:nvPr/>
        </p:nvSpPr>
        <p:spPr>
          <a:xfrm>
            <a:off x="381520" y="1544866"/>
            <a:ext cx="5281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Ce système de norme doit nécessairement être hiérarchisé pour être cohérent</a:t>
            </a:r>
          </a:p>
          <a:p>
            <a:r>
              <a:rPr lang="fr-FR" sz="2800" dirty="0"/>
              <a:t>La pyramide des normes est la représentation classique de la hiérarchie des normes. </a:t>
            </a:r>
          </a:p>
          <a:p>
            <a:r>
              <a:rPr lang="fr-FR" sz="2400" dirty="0"/>
              <a:t>On pourrait également ajouter tout en bas de cette pyramide les contrats qui sont des normes juridiques entre 2 personnes et qui doivent respecter l’ensemble du droit en vigueur.</a:t>
            </a:r>
            <a:endParaRPr lang="fr-FR" sz="2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5A62322-58C9-4728-862A-F7D7FA81E771}"/>
              </a:ext>
            </a:extLst>
          </p:cNvPr>
          <p:cNvGrpSpPr/>
          <p:nvPr/>
        </p:nvGrpSpPr>
        <p:grpSpPr>
          <a:xfrm>
            <a:off x="6096000" y="1215551"/>
            <a:ext cx="5936820" cy="3927548"/>
            <a:chOff x="0" y="0"/>
            <a:chExt cx="2647508" cy="1709420"/>
          </a:xfrm>
        </p:grpSpPr>
        <p:pic>
          <p:nvPicPr>
            <p:cNvPr id="8" name="Image 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61F611A3-ADD9-46A2-9173-24277C512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3" t="72332" r="10641" b="9540"/>
            <a:stretch/>
          </p:blipFill>
          <p:spPr bwMode="auto">
            <a:xfrm>
              <a:off x="170122" y="53148"/>
              <a:ext cx="2477386" cy="16562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BC27A7-B2C1-4E59-81C7-8DB8D12D2AE4}"/>
                </a:ext>
              </a:extLst>
            </p:cNvPr>
            <p:cNvSpPr/>
            <p:nvPr/>
          </p:nvSpPr>
          <p:spPr>
            <a:xfrm>
              <a:off x="0" y="0"/>
              <a:ext cx="79744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pic>
        <p:nvPicPr>
          <p:cNvPr id="2052" name="Picture 4" descr="CFDT - Négociation collective : l&amp;#39;accord majoritaire généralisé depuis le  1er mai">
            <a:extLst>
              <a:ext uri="{FF2B5EF4-FFF2-40B4-BE49-F238E27FC236}">
                <a16:creationId xmlns:a16="http://schemas.microsoft.com/office/drawing/2014/main" id="{0EC17E10-6712-4925-B976-776E4CB2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01" y="5143099"/>
            <a:ext cx="1714901" cy="1714901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00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518969F-6611-8C34-4E85-B52AB4FE63DC}"/>
              </a:ext>
            </a:extLst>
          </p:cNvPr>
          <p:cNvSpPr txBox="1"/>
          <p:nvPr/>
        </p:nvSpPr>
        <p:spPr>
          <a:xfrm>
            <a:off x="373626" y="1350356"/>
            <a:ext cx="11444748" cy="4965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000" b="1" u="sng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Qualifiez le contrat liant Babeth et le Centre socioculturel</a:t>
            </a:r>
          </a:p>
          <a:p>
            <a:pPr algn="just">
              <a:spcBef>
                <a:spcPts val="365"/>
              </a:spcBef>
            </a:pPr>
            <a:r>
              <a:rPr lang="fr-FR" sz="2000" i="1" dirty="0"/>
              <a:t>Il s’agit d’un contrat de travail à durée déterminée.</a:t>
            </a:r>
          </a:p>
          <a:p>
            <a:pPr algn="just">
              <a:spcBef>
                <a:spcPts val="365"/>
              </a:spcBef>
            </a:pPr>
            <a:endParaRPr lang="fr-FR" sz="2000" i="1" dirty="0"/>
          </a:p>
          <a:p>
            <a:pPr algn="just">
              <a:spcAft>
                <a:spcPts val="1000"/>
              </a:spcAft>
            </a:pPr>
            <a:r>
              <a:rPr lang="fr-FR" sz="2000" b="1" u="sng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Justifiez votre réponse en énonçant les règles applicables dans cette situation en matière d’embauche (Doc 11 à 14)</a:t>
            </a:r>
          </a:p>
          <a:p>
            <a:pPr algn="just">
              <a:spcBef>
                <a:spcPts val="365"/>
              </a:spcBef>
            </a:pPr>
            <a:r>
              <a:rPr lang="fr-FR" sz="2000" i="1" dirty="0"/>
              <a:t>Selon La directive Européenne du 14 oct. 1991, les salariés doivent disposer d’un écrit précisant la nature et la portée de leur engagement. Ce document (=contrat de travail) peut être une preuve en cas de litige.</a:t>
            </a:r>
          </a:p>
          <a:p>
            <a:pPr algn="just">
              <a:spcBef>
                <a:spcPts val="365"/>
              </a:spcBef>
            </a:pPr>
            <a:r>
              <a:rPr lang="fr-FR" sz="2000" i="1" dirty="0"/>
              <a:t>Selon l’art L1242-12 du code du travail, le contrat de travail à durée déterminée doit être établi par écrit et comporter la définition précise de son motif (ex. : augmentation temporaire d’activité, remplacement d’un salarié absent…). </a:t>
            </a:r>
          </a:p>
          <a:p>
            <a:pPr algn="just">
              <a:spcBef>
                <a:spcPts val="365"/>
              </a:spcBef>
            </a:pPr>
            <a:r>
              <a:rPr lang="fr-FR" sz="2000" i="1" dirty="0"/>
              <a:t>Selon la convention collective des acteurs du lien social, le CDD doit être transmis au salarié dans les 2 jours suivant son embauche ou 8 jours pour un CDI. </a:t>
            </a:r>
          </a:p>
          <a:p>
            <a:pPr algn="just">
              <a:spcBef>
                <a:spcPts val="365"/>
              </a:spcBef>
            </a:pPr>
            <a:r>
              <a:rPr lang="fr-FR" sz="2000" i="1" dirty="0"/>
              <a:t>DONC dans le cas d’un CDD dans un centre social, si l’employeur de Babeth ne remet pas de contrat après 8 jours, alors la salariée pourra réclamer un contrat de travail à Durée Indéterminée.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9EAFE2-42EC-5050-8715-1743CF0B7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0" y="215266"/>
            <a:ext cx="1156540" cy="804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E83B85-FB6A-2E96-5506-B5B4C96C107D}"/>
              </a:ext>
            </a:extLst>
          </p:cNvPr>
          <p:cNvSpPr txBox="1"/>
          <p:nvPr/>
        </p:nvSpPr>
        <p:spPr>
          <a:xfrm>
            <a:off x="1323668" y="109657"/>
            <a:ext cx="9944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000" i="1" dirty="0"/>
              <a:t>Babeth, lycéenne, a été embauchée pour les vacances de Pâques, dans un centre socioculturel afin de proposer des activités à des enfants de 8-10 ans. Le jour de son embauche, aucun document ne lui a été fourni. Elle souhaite votre aide !!</a:t>
            </a:r>
          </a:p>
        </p:txBody>
      </p:sp>
    </p:spTree>
    <p:extLst>
      <p:ext uri="{BB962C8B-B14F-4D97-AF65-F5344CB8AC3E}">
        <p14:creationId xmlns:p14="http://schemas.microsoft.com/office/powerpoint/2010/main" val="1565648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77198-E0E4-4C7D-8C42-2852FE25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i="0" u="none" strike="noStrike" baseline="0" dirty="0">
                <a:solidFill>
                  <a:srgbClr val="6A6A6A"/>
                </a:solidFill>
                <a:latin typeface="Whitney-Bold"/>
              </a:rPr>
              <a:t>Th1 - </a:t>
            </a:r>
            <a:r>
              <a:rPr lang="fr-FR" sz="4400" b="1" i="0" u="none" strike="noStrike" baseline="0" dirty="0">
                <a:solidFill>
                  <a:srgbClr val="363636"/>
                </a:solidFill>
                <a:latin typeface="AlwynNewRounded-Bold"/>
              </a:rPr>
              <a:t>Qu’est-ce que le droit ?</a:t>
            </a:r>
            <a:br>
              <a:rPr lang="fr-FR" sz="4400" b="1" i="0" u="none" strike="noStrike" baseline="0" dirty="0">
                <a:solidFill>
                  <a:srgbClr val="363636"/>
                </a:solidFill>
                <a:latin typeface="AlwynNewRounded-Bold"/>
              </a:rPr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EEB6B4-B25E-4A25-98E2-BA85DF429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1083213"/>
          </a:xfrm>
        </p:spPr>
        <p:txBody>
          <a:bodyPr>
            <a:normAutofit/>
          </a:bodyPr>
          <a:lstStyle/>
          <a:p>
            <a:pPr algn="l"/>
            <a:r>
              <a:rPr lang="fr-FR" sz="2800" b="0" i="0" u="none" strike="sngStrike" dirty="0">
                <a:solidFill>
                  <a:srgbClr val="363636"/>
                </a:solidFill>
                <a:latin typeface="Whitney-Medium"/>
              </a:rPr>
              <a:t>Ch1- Le droit et les fonctions du droit</a:t>
            </a:r>
          </a:p>
          <a:p>
            <a:pPr algn="l"/>
            <a:r>
              <a:rPr lang="fr-FR" sz="2800" b="1" i="0" u="none" strike="noStrike" baseline="0" dirty="0">
                <a:solidFill>
                  <a:srgbClr val="363636"/>
                </a:solidFill>
                <a:latin typeface="Whitney-Medium"/>
              </a:rPr>
              <a:t>Ch2- Les sources du droit.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7DA93F-72EA-44EF-896E-7E36019C68FE}"/>
              </a:ext>
            </a:extLst>
          </p:cNvPr>
          <p:cNvSpPr txBox="1"/>
          <p:nvPr/>
        </p:nvSpPr>
        <p:spPr>
          <a:xfrm>
            <a:off x="838200" y="2176209"/>
            <a:ext cx="36405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1" i="0" u="none" strike="noStrike" baseline="0" dirty="0">
                <a:solidFill>
                  <a:srgbClr val="363636"/>
                </a:solidFill>
                <a:latin typeface="Whitney-Bold"/>
              </a:rPr>
              <a:t>Notions </a:t>
            </a:r>
            <a:r>
              <a:rPr lang="fr-FR" b="1" dirty="0">
                <a:solidFill>
                  <a:srgbClr val="363636"/>
                </a:solidFill>
                <a:latin typeface="Whitney-Bold"/>
              </a:rPr>
              <a:t>abordées</a:t>
            </a:r>
            <a:endParaRPr lang="fr-FR" sz="1800" b="1" i="0" u="none" strike="noStrike" baseline="0" dirty="0">
              <a:solidFill>
                <a:srgbClr val="363636"/>
              </a:solidFill>
              <a:latin typeface="Whitney-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Contrôle de constitutionnalité (QPC). Droit communautaire, traités, droit dérivé (règlement, directive)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Commission européenne, Conseil de l’Union européenne Parlement européen.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Loi/parlement. Règlement/ gouvernement.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Jurisprudence/autorité judiciaire.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Conventions et accords collectifs/partenaires sociaux.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judiciaire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Hiérarchie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FD4487-19D5-41FC-9ACC-550475902417}"/>
              </a:ext>
            </a:extLst>
          </p:cNvPr>
          <p:cNvSpPr txBox="1"/>
          <p:nvPr/>
        </p:nvSpPr>
        <p:spPr>
          <a:xfrm>
            <a:off x="4478718" y="2154477"/>
            <a:ext cx="687508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i="0" u="none" strike="noStrike" baseline="0" dirty="0">
                <a:solidFill>
                  <a:srgbClr val="363636"/>
                </a:solidFill>
                <a:latin typeface="Whitney-Bold"/>
              </a:rPr>
              <a:t>Pour </a:t>
            </a:r>
            <a:r>
              <a:rPr lang="fr-FR" sz="2000" b="1" dirty="0">
                <a:solidFill>
                  <a:srgbClr val="363636"/>
                </a:solidFill>
                <a:latin typeface="Whitney-Bold"/>
              </a:rPr>
              <a:t>être</a:t>
            </a:r>
            <a:r>
              <a:rPr lang="fr-FR" sz="2000" b="1" i="0" u="none" strike="noStrike" baseline="0" dirty="0">
                <a:solidFill>
                  <a:srgbClr val="363636"/>
                </a:solidFill>
                <a:latin typeface="Whitney-Bold"/>
              </a:rPr>
              <a:t> capable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63636"/>
                </a:solidFill>
                <a:latin typeface="Whitney-Book"/>
              </a:rPr>
              <a:t>d’identifier la source d’une règle de droit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63636"/>
                </a:solidFill>
                <a:latin typeface="Whitney-Book"/>
              </a:rPr>
              <a:t>de distinguer les différentes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63636"/>
                </a:solidFill>
                <a:latin typeface="Whitney-Book"/>
              </a:rPr>
              <a:t>d’expliquer le sens et la portée d’une décision de 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63636"/>
                </a:solidFill>
                <a:latin typeface="Whitney-Book"/>
              </a:rPr>
              <a:t>de qualifier juridiquement une situation de fait.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DFCC19-4DB0-49A6-BD2A-C4FF6737EBDB}"/>
              </a:ext>
            </a:extLst>
          </p:cNvPr>
          <p:cNvSpPr/>
          <p:nvPr/>
        </p:nvSpPr>
        <p:spPr>
          <a:xfrm>
            <a:off x="838200" y="1513427"/>
            <a:ext cx="4608443" cy="575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09F251-BA81-35D3-39A6-4E8EF48C4676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Page 28, Doc. 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Recherchez les avantages et les inconvénients de chacune de ces solutions.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23164F57-5E5E-B117-E8AE-28D4D810B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67246"/>
              </p:ext>
            </p:extLst>
          </p:nvPr>
        </p:nvGraphicFramePr>
        <p:xfrm>
          <a:off x="560442" y="1489587"/>
          <a:ext cx="10515597" cy="4783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91076221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0651813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31955655"/>
                    </a:ext>
                  </a:extLst>
                </a:gridCol>
              </a:tblGrid>
              <a:tr h="42122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Inconvénients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317762"/>
                  </a:ext>
                </a:extLst>
              </a:tr>
              <a:tr h="1661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Rendre le vote obligatoire et l’abstention sanctionnée par une amende.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468357"/>
                  </a:ext>
                </a:extLst>
              </a:tr>
              <a:tr h="1350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 en compte le vote blanc dans les résultats aux élections.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143880"/>
                  </a:ext>
                </a:extLst>
              </a:tr>
              <a:tr h="1350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Imposer le scrutin proportionnel intégral aux élections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8262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0F2FDD0-522B-907A-3508-98F323841C56}"/>
              </a:ext>
            </a:extLst>
          </p:cNvPr>
          <p:cNvSpPr txBox="1"/>
          <p:nvPr/>
        </p:nvSpPr>
        <p:spPr>
          <a:xfrm>
            <a:off x="4265354" y="2092487"/>
            <a:ext cx="2333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kern="1200" dirty="0">
                <a:solidFill>
                  <a:schemeClr val="dk1"/>
                </a:solidFill>
                <a:effectLst/>
              </a:rPr>
              <a:t>Tous les citoyens s’expriment. </a:t>
            </a:r>
          </a:p>
          <a:p>
            <a:r>
              <a:rPr lang="fr-FR" sz="1800" kern="1200" dirty="0">
                <a:solidFill>
                  <a:schemeClr val="dk1"/>
                </a:solidFill>
                <a:effectLst/>
              </a:rPr>
              <a:t>Les élus sont vraiment légitimes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C06540-449E-8DF6-0C14-9168255DD918}"/>
              </a:ext>
            </a:extLst>
          </p:cNvPr>
          <p:cNvSpPr txBox="1"/>
          <p:nvPr/>
        </p:nvSpPr>
        <p:spPr>
          <a:xfrm>
            <a:off x="7669161" y="2021828"/>
            <a:ext cx="3274142" cy="1341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Difficile à mettre en place du fait de motifs légitimes d’absence.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Atteinte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la liberté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droit de ne pas voter, 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C6EE72-4230-91FA-4DC6-7DB370DF391C}"/>
              </a:ext>
            </a:extLst>
          </p:cNvPr>
          <p:cNvSpPr txBox="1"/>
          <p:nvPr/>
        </p:nvSpPr>
        <p:spPr>
          <a:xfrm>
            <a:off x="4147367" y="3635844"/>
            <a:ext cx="3521794" cy="1341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permet de mesurer l’adhésion réelle aux différents candidats.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Bonne prise en compte de l’avis de l’électeur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EB67FB-6DA5-FD07-049F-FEE07475C501}"/>
              </a:ext>
            </a:extLst>
          </p:cNvPr>
          <p:cNvSpPr txBox="1"/>
          <p:nvPr/>
        </p:nvSpPr>
        <p:spPr>
          <a:xfrm>
            <a:off x="7804964" y="3638264"/>
            <a:ext cx="3406878" cy="1341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Difficultés si aucune majorité ne se dégage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aux indécis de ne pas choisir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C0AC69-7998-BDCD-1634-92B7CCC2C8AC}"/>
              </a:ext>
            </a:extLst>
          </p:cNvPr>
          <p:cNvSpPr txBox="1"/>
          <p:nvPr/>
        </p:nvSpPr>
        <p:spPr>
          <a:xfrm>
            <a:off x="4265354" y="5060971"/>
            <a:ext cx="3064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Toutes les sensibilités sont représentées au prorata de leur importance réelle.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3500DB0-CE1F-FE4D-B542-533BF243A571}"/>
              </a:ext>
            </a:extLst>
          </p:cNvPr>
          <p:cNvSpPr txBox="1"/>
          <p:nvPr/>
        </p:nvSpPr>
        <p:spPr>
          <a:xfrm>
            <a:off x="7669161" y="4977493"/>
            <a:ext cx="3064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Risque d’émiettement des élus sur des listes différentes (sauf s’il existe un seuil minimum pour avoir des élus).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444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518969F-6611-8C34-4E85-B52AB4FE63DC}"/>
              </a:ext>
            </a:extLst>
          </p:cNvPr>
          <p:cNvSpPr txBox="1"/>
          <p:nvPr/>
        </p:nvSpPr>
        <p:spPr>
          <a:xfrm>
            <a:off x="373626" y="627686"/>
            <a:ext cx="11444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3600" b="1" u="sng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Page 29  - VERS LE BAC</a:t>
            </a:r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8A873C97-1E2E-646C-12EA-7BCBF45C2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24" y="1976285"/>
            <a:ext cx="7388599" cy="35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736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518969F-6611-8C34-4E85-B52AB4FE63DC}"/>
              </a:ext>
            </a:extLst>
          </p:cNvPr>
          <p:cNvSpPr txBox="1"/>
          <p:nvPr/>
        </p:nvSpPr>
        <p:spPr>
          <a:xfrm>
            <a:off x="373626" y="627686"/>
            <a:ext cx="11444748" cy="6027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3200" b="1" u="sng" dirty="0">
                <a:solidFill>
                  <a:srgbClr val="404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Page 29  - VERS LE BAC</a:t>
            </a:r>
          </a:p>
          <a:p>
            <a:pPr algn="just">
              <a:spcBef>
                <a:spcPts val="365"/>
              </a:spcBef>
            </a:pPr>
            <a:r>
              <a:rPr lang="fr-FR" sz="2400" b="1" dirty="0"/>
              <a:t>1.	Présentez l’objet de l’exposé des motifs.</a:t>
            </a:r>
          </a:p>
          <a:p>
            <a:pPr algn="just">
              <a:spcBef>
                <a:spcPts val="365"/>
              </a:spcBef>
            </a:pPr>
            <a:r>
              <a:rPr lang="fr-FR" sz="2400" b="1" dirty="0"/>
              <a:t>2. 	Rappelez la distinction entre projet de loi et proposition de loi</a:t>
            </a:r>
          </a:p>
          <a:p>
            <a:pPr algn="just">
              <a:spcBef>
                <a:spcPts val="365"/>
              </a:spcBef>
            </a:pPr>
            <a:r>
              <a:rPr lang="fr-FR" sz="2400" b="1" dirty="0"/>
              <a:t>3.	Listez les arguments du rapporteur de la proposition de loi</a:t>
            </a:r>
          </a:p>
          <a:p>
            <a:pPr marL="457200" indent="-457200" algn="just">
              <a:spcBef>
                <a:spcPts val="365"/>
              </a:spcBef>
              <a:buAutoNum type="arabicPeriod" startAt="4"/>
            </a:pPr>
            <a:r>
              <a:rPr lang="fr-FR" sz="2400" b="1" dirty="0"/>
              <a:t>Etoffez l’argumentation par d’autres exemples, voire des contre-exemples.</a:t>
            </a:r>
          </a:p>
          <a:p>
            <a:pPr marL="457200" indent="-457200" algn="just">
              <a:spcBef>
                <a:spcPts val="365"/>
              </a:spcBef>
              <a:buAutoNum type="arabicPeriod" startAt="4"/>
            </a:pPr>
            <a:endParaRPr lang="fr-FR" sz="2400" b="1" dirty="0"/>
          </a:p>
          <a:p>
            <a:pPr algn="just">
              <a:spcBef>
                <a:spcPts val="365"/>
              </a:spcBef>
            </a:pPr>
            <a:endParaRPr lang="fr-FR" sz="2400" b="1" dirty="0"/>
          </a:p>
          <a:p>
            <a:pPr algn="just">
              <a:spcBef>
                <a:spcPts val="365"/>
              </a:spcBef>
            </a:pPr>
            <a:r>
              <a:rPr lang="fr-FR" sz="2400" b="1" dirty="0"/>
              <a:t>1.	Présentez l’objet de l’exposé des motifs.</a:t>
            </a:r>
          </a:p>
          <a:p>
            <a:pPr algn="just">
              <a:spcBef>
                <a:spcPts val="365"/>
              </a:spcBef>
            </a:pPr>
            <a:r>
              <a:rPr lang="fr-FR" sz="2400" i="1" dirty="0"/>
              <a:t>La proposition de loi est précédée de l’exposé des motifs. </a:t>
            </a:r>
          </a:p>
          <a:p>
            <a:pPr algn="just">
              <a:spcBef>
                <a:spcPts val="365"/>
              </a:spcBef>
            </a:pPr>
            <a:r>
              <a:rPr lang="fr-FR" sz="2400" i="1" dirty="0">
                <a:solidFill>
                  <a:srgbClr val="FF0000"/>
                </a:solidFill>
              </a:rPr>
              <a:t>Son objet est de faire voter un devoir de vigilance des sociétés mères et des entreprises donneuses d’ordre à l’égard des entreprises filiales ou sous-traitantes pour qu’elles respectent les règles de sécurité, les droits fondamentaux, l’environnement…</a:t>
            </a:r>
          </a:p>
          <a:p>
            <a:pPr algn="just">
              <a:spcBef>
                <a:spcPts val="365"/>
              </a:spcBef>
            </a:pPr>
            <a:r>
              <a:rPr lang="fr-FR" sz="2400" b="1" dirty="0"/>
              <a:t>Son objet est de : diminuer les accidents du travail / favoriser la sécurité au travail </a:t>
            </a:r>
            <a:br>
              <a:rPr lang="fr-FR" sz="2400" b="1" dirty="0"/>
            </a:br>
            <a:r>
              <a:rPr lang="fr-FR" sz="2400" b="1" dirty="0"/>
              <a:t>(y compris quand il y a plusieurs entreprises qui interviennent)</a:t>
            </a:r>
          </a:p>
        </p:txBody>
      </p:sp>
    </p:spTree>
    <p:extLst>
      <p:ext uri="{BB962C8B-B14F-4D97-AF65-F5344CB8AC3E}">
        <p14:creationId xmlns:p14="http://schemas.microsoft.com/office/powerpoint/2010/main" val="1271064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518969F-6611-8C34-4E85-B52AB4FE63DC}"/>
              </a:ext>
            </a:extLst>
          </p:cNvPr>
          <p:cNvSpPr txBox="1"/>
          <p:nvPr/>
        </p:nvSpPr>
        <p:spPr>
          <a:xfrm>
            <a:off x="373626" y="273725"/>
            <a:ext cx="11444748" cy="6196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65"/>
              </a:spcBef>
            </a:pPr>
            <a:r>
              <a:rPr lang="fr-FR" sz="2400" b="1" dirty="0"/>
              <a:t>2.	Rappelez la distinction entre projet de loi et proposition de loi</a:t>
            </a:r>
          </a:p>
          <a:p>
            <a:pPr algn="just">
              <a:spcBef>
                <a:spcPts val="365"/>
              </a:spcBef>
            </a:pPr>
            <a:r>
              <a:rPr lang="fr-FR" sz="2400" dirty="0"/>
              <a:t>Projets et propositions se ressemblent, mais ils se distinguent en termes de procédure d’élaboration et de mise en œuvre. En effet, il existe 2 catégories d’initiatives législatives : </a:t>
            </a:r>
          </a:p>
          <a:p>
            <a:pPr marL="342900" indent="-342900" algn="just">
              <a:spcBef>
                <a:spcPts val="365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le « projet » de loi </a:t>
            </a:r>
            <a:r>
              <a:rPr lang="fr-FR" sz="2400" dirty="0"/>
              <a:t>est un texte d’origine gouvernementale, </a:t>
            </a:r>
          </a:p>
          <a:p>
            <a:pPr marL="342900" indent="-342900" algn="just">
              <a:spcBef>
                <a:spcPts val="365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la « proposition » de loi </a:t>
            </a:r>
            <a:r>
              <a:rPr lang="fr-FR" sz="2400" dirty="0"/>
              <a:t>est faite par des députés (ou des conseillers).</a:t>
            </a:r>
          </a:p>
          <a:p>
            <a:pPr algn="just">
              <a:spcBef>
                <a:spcPts val="365"/>
              </a:spcBef>
            </a:pPr>
            <a:r>
              <a:rPr lang="fr-FR" sz="2400" dirty="0"/>
              <a:t>Dans la pratique, la plupart des textes votés au Parlement sont d’origine gouvernementale.</a:t>
            </a:r>
          </a:p>
          <a:p>
            <a:pPr algn="just">
              <a:spcBef>
                <a:spcPts val="365"/>
              </a:spcBef>
            </a:pPr>
            <a:endParaRPr lang="fr-FR" sz="2400" dirty="0"/>
          </a:p>
          <a:p>
            <a:pPr algn="just">
              <a:spcBef>
                <a:spcPts val="365"/>
              </a:spcBef>
            </a:pPr>
            <a:r>
              <a:rPr lang="fr-FR" sz="2400" b="1" dirty="0"/>
              <a:t>3.	Listez les arguments du rapporteur de la proposition de loi.</a:t>
            </a:r>
          </a:p>
          <a:p>
            <a:pPr algn="just">
              <a:spcBef>
                <a:spcPts val="365"/>
              </a:spcBef>
            </a:pPr>
            <a:r>
              <a:rPr lang="fr-FR" sz="2400" dirty="0"/>
              <a:t>Les arguments sont les suivants :</a:t>
            </a:r>
          </a:p>
          <a:p>
            <a:pPr marL="811213" algn="just">
              <a:spcBef>
                <a:spcPts val="365"/>
              </a:spcBef>
            </a:pPr>
            <a:r>
              <a:rPr lang="fr-FR" sz="2400" dirty="0"/>
              <a:t>•	responsabiliser les entreprises afin d’empêcher les drames ;</a:t>
            </a:r>
          </a:p>
          <a:p>
            <a:pPr marL="811213" algn="just">
              <a:spcBef>
                <a:spcPts val="365"/>
              </a:spcBef>
            </a:pPr>
            <a:r>
              <a:rPr lang="fr-FR" sz="2400" dirty="0"/>
              <a:t>•	obtenir des réparations de victimes en cas de dommages portant atteinte aux droits humains et environnementaux ;</a:t>
            </a:r>
          </a:p>
          <a:p>
            <a:pPr marL="811213" algn="just">
              <a:spcBef>
                <a:spcPts val="365"/>
              </a:spcBef>
            </a:pPr>
            <a:r>
              <a:rPr lang="fr-FR" sz="2400" dirty="0"/>
              <a:t>•	favoriser les droits humains, la protection sociale, la protection de l’environnement et de l’éthique des affaires ;</a:t>
            </a:r>
          </a:p>
          <a:p>
            <a:pPr marL="811213" algn="just">
              <a:spcBef>
                <a:spcPts val="365"/>
              </a:spcBef>
            </a:pPr>
            <a:r>
              <a:rPr lang="fr-FR" sz="2400" dirty="0"/>
              <a:t>•	lutter contre la corruption.</a:t>
            </a:r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D27F710C-D494-47DC-B75D-6C6F2C9F2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59" t="56481" r="62013" b="25121"/>
          <a:stretch/>
        </p:blipFill>
        <p:spPr>
          <a:xfrm>
            <a:off x="8540397" y="387707"/>
            <a:ext cx="3174525" cy="24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2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2F2889A-F039-EE72-CF86-C5CCA7049FB7}"/>
              </a:ext>
            </a:extLst>
          </p:cNvPr>
          <p:cNvSpPr txBox="1"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TRAVAIL A FAIRE A  L’ORAL EN CLASSE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18969F-6611-8C34-4E85-B52AB4FE63DC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365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4.	</a:t>
            </a:r>
            <a:r>
              <a:rPr lang="en-US" sz="2000" b="1" dirty="0" err="1"/>
              <a:t>Étoffez</a:t>
            </a:r>
            <a:r>
              <a:rPr lang="en-US" sz="2000" b="1" dirty="0"/>
              <a:t> </a:t>
            </a:r>
            <a:r>
              <a:rPr lang="en-US" sz="2000" b="1" dirty="0" err="1"/>
              <a:t>l’argumentation</a:t>
            </a:r>
            <a:r>
              <a:rPr lang="en-US" sz="2000" b="1" dirty="0"/>
              <a:t> par </a:t>
            </a:r>
            <a:r>
              <a:rPr lang="en-US" sz="2000" b="1" dirty="0" err="1"/>
              <a:t>d’autres</a:t>
            </a:r>
            <a:r>
              <a:rPr lang="en-US" sz="2000" b="1" dirty="0"/>
              <a:t> </a:t>
            </a:r>
            <a:r>
              <a:rPr lang="en-US" sz="2000" b="1" dirty="0" err="1"/>
              <a:t>exemples</a:t>
            </a:r>
            <a:r>
              <a:rPr lang="en-US" sz="2000" b="1" dirty="0"/>
              <a:t>, </a:t>
            </a:r>
            <a:r>
              <a:rPr lang="en-US" sz="2000" b="1" dirty="0" err="1"/>
              <a:t>voire</a:t>
            </a:r>
            <a:r>
              <a:rPr lang="en-US" sz="2000" b="1" dirty="0"/>
              <a:t> des </a:t>
            </a:r>
            <a:r>
              <a:rPr lang="en-US" sz="2000" b="1" dirty="0" err="1"/>
              <a:t>contre‑exemples</a:t>
            </a:r>
            <a:r>
              <a:rPr lang="en-US" sz="2000" b="1" dirty="0"/>
              <a:t>.</a:t>
            </a:r>
          </a:p>
          <a:p>
            <a:pPr indent="-228600">
              <a:lnSpc>
                <a:spcPct val="90000"/>
              </a:lnSpc>
              <a:spcBef>
                <a:spcPts val="365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Toute</a:t>
            </a:r>
            <a:r>
              <a:rPr lang="en-US" sz="2000" dirty="0"/>
              <a:t> </a:t>
            </a:r>
            <a:r>
              <a:rPr lang="en-US" sz="2000" dirty="0" err="1"/>
              <a:t>réponse</a:t>
            </a:r>
            <a:r>
              <a:rPr lang="en-US" sz="2000" dirty="0"/>
              <a:t> proposant des arguments pour un devoir de vigilance des </a:t>
            </a:r>
            <a:r>
              <a:rPr lang="en-US" sz="2000" dirty="0" err="1"/>
              <a:t>sociétés</a:t>
            </a:r>
            <a:r>
              <a:rPr lang="en-US" sz="2000" dirty="0"/>
              <a:t> </a:t>
            </a:r>
            <a:r>
              <a:rPr lang="en-US" sz="2000" dirty="0" err="1"/>
              <a:t>mères</a:t>
            </a:r>
            <a:r>
              <a:rPr lang="en-US" sz="2000" dirty="0"/>
              <a:t> et des </a:t>
            </a:r>
            <a:r>
              <a:rPr lang="en-US" sz="2000" dirty="0" err="1"/>
              <a:t>entreprises</a:t>
            </a:r>
            <a:r>
              <a:rPr lang="en-US" sz="2000" dirty="0"/>
              <a:t> </a:t>
            </a:r>
            <a:r>
              <a:rPr lang="en-US" sz="2000" dirty="0" err="1"/>
              <a:t>donneuses</a:t>
            </a:r>
            <a:r>
              <a:rPr lang="en-US" sz="2000" dirty="0"/>
              <a:t> </a:t>
            </a:r>
            <a:r>
              <a:rPr lang="en-US" sz="2000" dirty="0" err="1"/>
              <a:t>d’ordre</a:t>
            </a:r>
            <a:r>
              <a:rPr lang="en-US" sz="2000" dirty="0"/>
              <a:t>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acceptée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Bef>
                <a:spcPts val="365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Bef>
                <a:spcPts val="365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que 5" descr="Volume avec un remplissage uni">
            <a:extLst>
              <a:ext uri="{FF2B5EF4-FFF2-40B4-BE49-F238E27FC236}">
                <a16:creationId xmlns:a16="http://schemas.microsoft.com/office/drawing/2014/main" id="{CF717BDA-38E4-8E74-D9E2-6698504E8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5743" y="807593"/>
            <a:ext cx="523956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628519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B3C2920-BA2A-4272-825B-42BFBE098152}"/>
              </a:ext>
            </a:extLst>
          </p:cNvPr>
          <p:cNvSpPr txBox="1"/>
          <p:nvPr/>
        </p:nvSpPr>
        <p:spPr>
          <a:xfrm>
            <a:off x="381520" y="202405"/>
            <a:ext cx="646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CORRECTION </a:t>
            </a:r>
            <a:r>
              <a:rPr lang="fr-FR" sz="20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20, Mise en situation</a:t>
            </a:r>
            <a:r>
              <a:rPr lang="fr-FR" sz="2000" b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FA8EFC-2E3F-452F-AA31-A11F1F4C7E5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44731" r="30538" b="34364"/>
          <a:stretch/>
        </p:blipFill>
        <p:spPr bwMode="auto">
          <a:xfrm>
            <a:off x="6408888" y="676378"/>
            <a:ext cx="2598634" cy="947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014E946-F31A-42D1-9768-B5A7391821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22061" r="30538" b="54885"/>
          <a:stretch/>
        </p:blipFill>
        <p:spPr bwMode="auto">
          <a:xfrm>
            <a:off x="2578190" y="802633"/>
            <a:ext cx="2935505" cy="947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97F420C-64EC-4B4C-B5B0-D1631541A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737"/>
              </p:ext>
            </p:extLst>
          </p:nvPr>
        </p:nvGraphicFramePr>
        <p:xfrm>
          <a:off x="696035" y="1777036"/>
          <a:ext cx="11136574" cy="440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8287">
                  <a:extLst>
                    <a:ext uri="{9D8B030D-6E8A-4147-A177-3AD203B41FA5}">
                      <a16:colId xmlns:a16="http://schemas.microsoft.com/office/drawing/2014/main" val="1598890854"/>
                    </a:ext>
                  </a:extLst>
                </a:gridCol>
                <a:gridCol w="5568287">
                  <a:extLst>
                    <a:ext uri="{9D8B030D-6E8A-4147-A177-3AD203B41FA5}">
                      <a16:colId xmlns:a16="http://schemas.microsoft.com/office/drawing/2014/main" val="1151920294"/>
                    </a:ext>
                  </a:extLst>
                </a:gridCol>
              </a:tblGrid>
              <a:tr h="9218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400" b="1" dirty="0"/>
                        <a:t>France souveraine (Arguments)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400" b="1" dirty="0"/>
                        <a:t>France « soumise »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400" b="1" dirty="0"/>
                        <a:t>aux règles internationales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50517"/>
                  </a:ext>
                </a:extLst>
              </a:tr>
              <a:tr h="3482696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fr-F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fr-F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7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65493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B3C2920-BA2A-4272-825B-42BFBE098152}"/>
              </a:ext>
            </a:extLst>
          </p:cNvPr>
          <p:cNvSpPr txBox="1"/>
          <p:nvPr/>
        </p:nvSpPr>
        <p:spPr>
          <a:xfrm>
            <a:off x="381520" y="202405"/>
            <a:ext cx="646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A l’oral :  </a:t>
            </a:r>
            <a:r>
              <a:rPr lang="fr-FR" sz="20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20, Mise en situation</a:t>
            </a:r>
            <a:r>
              <a:rPr lang="fr-FR" sz="2000" b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FA8EFC-2E3F-452F-AA31-A11F1F4C7E5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44731" r="30538" b="34364"/>
          <a:stretch/>
        </p:blipFill>
        <p:spPr bwMode="auto">
          <a:xfrm>
            <a:off x="6408888" y="676378"/>
            <a:ext cx="2598634" cy="947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014E946-F31A-42D1-9768-B5A7391821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22061" r="30538" b="54885"/>
          <a:stretch/>
        </p:blipFill>
        <p:spPr bwMode="auto">
          <a:xfrm>
            <a:off x="2578190" y="802633"/>
            <a:ext cx="2935505" cy="947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97F420C-64EC-4B4C-B5B0-D1631541A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00215"/>
              </p:ext>
            </p:extLst>
          </p:nvPr>
        </p:nvGraphicFramePr>
        <p:xfrm>
          <a:off x="696035" y="1777036"/>
          <a:ext cx="11136574" cy="440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8287">
                  <a:extLst>
                    <a:ext uri="{9D8B030D-6E8A-4147-A177-3AD203B41FA5}">
                      <a16:colId xmlns:a16="http://schemas.microsoft.com/office/drawing/2014/main" val="1598890854"/>
                    </a:ext>
                  </a:extLst>
                </a:gridCol>
                <a:gridCol w="5568287">
                  <a:extLst>
                    <a:ext uri="{9D8B030D-6E8A-4147-A177-3AD203B41FA5}">
                      <a16:colId xmlns:a16="http://schemas.microsoft.com/office/drawing/2014/main" val="1151920294"/>
                    </a:ext>
                  </a:extLst>
                </a:gridCol>
              </a:tblGrid>
              <a:tr h="9218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400" b="1" dirty="0"/>
                        <a:t>France souveraine (Arguments)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400" b="1" dirty="0"/>
                        <a:t>France « soumise »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400" b="1" dirty="0"/>
                        <a:t>aux règles internationales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50517"/>
                  </a:ext>
                </a:extLst>
              </a:tr>
              <a:tr h="3482696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fr-F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47634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FEA418E-466D-6A32-AD0E-5BB98098DDBD}"/>
              </a:ext>
            </a:extLst>
          </p:cNvPr>
          <p:cNvSpPr txBox="1"/>
          <p:nvPr/>
        </p:nvSpPr>
        <p:spPr>
          <a:xfrm>
            <a:off x="696035" y="2831690"/>
            <a:ext cx="53999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Un pays </a:t>
            </a:r>
            <a:r>
              <a:rPr lang="fr-FR" sz="1800" b="0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n’est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obligé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de signer et de ratifier un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texte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international. Il faut un vote du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parlement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8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Les conventions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internationales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peuvent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dénoncées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8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Un pays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soustraire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ses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obligations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internationales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(la France a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déserté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l’OTAN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pendant des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années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fr-FR" sz="18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Dans les conventions internationales, il y a peu de sanctions pour les pays qui n’appliquent pas réellement la convention (droits de l’homme, droits de la presse).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CBFD66-151A-6CF9-073E-49B0259670EA}"/>
              </a:ext>
            </a:extLst>
          </p:cNvPr>
          <p:cNvSpPr txBox="1"/>
          <p:nvPr/>
        </p:nvSpPr>
        <p:spPr>
          <a:xfrm>
            <a:off x="6408888" y="2831690"/>
            <a:ext cx="52128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L’article 55 de la Constitution précise que les traités sont hiérarchiquement supérieurs aux normes nationales.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Pour les cours européennes, les traités priment sur le droit des États membres.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800" b="0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décisions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cours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européennes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peuvent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contraignantes</a:t>
            </a:r>
            <a:r>
              <a:rPr lang="en-US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pour la France.</a:t>
            </a:r>
            <a:endParaRPr lang="fr-FR" sz="18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Les engagements internationaux sont tellement nombreux qu’il est difficile d’en sortir (Brexit).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42278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E33D5741-D574-4DFB-9187-F297FFFA5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4" t="12946" r="18338" b="16228"/>
          <a:stretch/>
        </p:blipFill>
        <p:spPr>
          <a:xfrm>
            <a:off x="1644242" y="578839"/>
            <a:ext cx="7600426" cy="48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354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53664C92-6FAD-4C30-9AF8-CD805C6A47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674" t="10415" r="25326" b="10126"/>
          <a:stretch/>
        </p:blipFill>
        <p:spPr>
          <a:xfrm>
            <a:off x="583094" y="1353250"/>
            <a:ext cx="5494271" cy="40908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84BF8E-9C12-4460-991D-3B90D8226E6E}"/>
              </a:ext>
            </a:extLst>
          </p:cNvPr>
          <p:cNvSpPr txBox="1"/>
          <p:nvPr/>
        </p:nvSpPr>
        <p:spPr>
          <a:xfrm>
            <a:off x="583095" y="32640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363636"/>
                </a:solidFill>
                <a:latin typeface="Whitney-Book"/>
              </a:rPr>
              <a:t>Les sources du droit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FA0EB3-5E23-4952-8BD5-D93B14EBA9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89" t="12389" r="17180" b="68718"/>
          <a:stretch/>
        </p:blipFill>
        <p:spPr>
          <a:xfrm>
            <a:off x="5673969" y="849626"/>
            <a:ext cx="5591908" cy="12956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86FF2F3-B9C8-4CFC-B095-AAA82D43B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15" t="35214" r="22103" b="59145"/>
          <a:stretch/>
        </p:blipFill>
        <p:spPr>
          <a:xfrm>
            <a:off x="5462954" y="2414954"/>
            <a:ext cx="3024554" cy="3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717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6B79CB4-5D37-478C-A956-4F4DDF4735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751" t="42040" r="17613" b="26631"/>
          <a:stretch/>
        </p:blipFill>
        <p:spPr>
          <a:xfrm>
            <a:off x="4613565" y="1629507"/>
            <a:ext cx="6770096" cy="30863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8A71C21-7F05-47BA-9712-8447C1047FE9}"/>
              </a:ext>
            </a:extLst>
          </p:cNvPr>
          <p:cNvSpPr txBox="1"/>
          <p:nvPr/>
        </p:nvSpPr>
        <p:spPr>
          <a:xfrm>
            <a:off x="381520" y="202405"/>
            <a:ext cx="10743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Placez les différentes sources du droit national au bon niveau de hiérarchie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B66B5A-8843-4E4C-8B1C-67DE59C96936}"/>
              </a:ext>
            </a:extLst>
          </p:cNvPr>
          <p:cNvSpPr txBox="1"/>
          <p:nvPr/>
        </p:nvSpPr>
        <p:spPr>
          <a:xfrm>
            <a:off x="381520" y="2274965"/>
            <a:ext cx="42320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Bloc Législatif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Bloc constitutionnel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Sources indirectes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Bloc réglementaire</a:t>
            </a: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47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6B79CB4-5D37-478C-A956-4F4DDF4735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751" t="42040" r="17613" b="26631"/>
          <a:stretch/>
        </p:blipFill>
        <p:spPr>
          <a:xfrm>
            <a:off x="1260764" y="1037462"/>
            <a:ext cx="9971697" cy="45459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8FE9C3-65C7-4217-9F7A-F093FF5F53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799" t="22448" r="59672" b="68014"/>
          <a:stretch/>
        </p:blipFill>
        <p:spPr>
          <a:xfrm>
            <a:off x="6927277" y="1319829"/>
            <a:ext cx="3337316" cy="8312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898F30-0619-4E56-A0A9-30C2161494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1054" t="22925" r="37417" b="67537"/>
          <a:stretch/>
        </p:blipFill>
        <p:spPr>
          <a:xfrm>
            <a:off x="6927276" y="2393191"/>
            <a:ext cx="3337317" cy="8312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DA3F9A-5D57-43AC-A5AA-D2C8EA863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2904" t="22448" r="16873" b="68091"/>
          <a:stretch/>
        </p:blipFill>
        <p:spPr>
          <a:xfrm>
            <a:off x="6927276" y="3506831"/>
            <a:ext cx="3134846" cy="8245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2B7EEA-CBFA-4DBA-B77C-D712544687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9211" t="24993" r="28681" b="65543"/>
          <a:stretch/>
        </p:blipFill>
        <p:spPr>
          <a:xfrm>
            <a:off x="6927276" y="4580193"/>
            <a:ext cx="3425912" cy="82453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8A71C21-7F05-47BA-9712-8447C1047FE9}"/>
              </a:ext>
            </a:extLst>
          </p:cNvPr>
          <p:cNvSpPr txBox="1"/>
          <p:nvPr/>
        </p:nvSpPr>
        <p:spPr>
          <a:xfrm>
            <a:off x="381520" y="202405"/>
            <a:ext cx="646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1926128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FFBF18B8-A463-40A9-9AA5-116C5F5CC5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403" y="144705"/>
            <a:ext cx="11683194" cy="65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447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739774-BCBE-498B-974E-89D372264375}"/>
              </a:ext>
            </a:extLst>
          </p:cNvPr>
          <p:cNvSpPr txBox="1"/>
          <p:nvPr/>
        </p:nvSpPr>
        <p:spPr>
          <a:xfrm>
            <a:off x="381520" y="202406"/>
            <a:ext cx="11669453" cy="170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CORRECTION </a:t>
            </a:r>
            <a:r>
              <a:rPr lang="fr-FR" sz="24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21, Doc. 2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Expliquez si la France peut refuser d’appliquer une règle juridique communautaire</a:t>
            </a:r>
            <a:endParaRPr lang="fr-FR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DDC157-F279-4229-957C-B7B629346B78}"/>
              </a:ext>
            </a:extLst>
          </p:cNvPr>
          <p:cNvSpPr txBox="1"/>
          <p:nvPr/>
        </p:nvSpPr>
        <p:spPr>
          <a:xfrm>
            <a:off x="450067" y="1757898"/>
            <a:ext cx="10836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Non, la France ne peut pas refuser d’appliquer une règle juridique communautaire</a:t>
            </a:r>
            <a:r>
              <a:rPr lang="fr-FR" sz="2800" dirty="0"/>
              <a:t>. Elle s’exposerait soit à des </a:t>
            </a:r>
            <a:r>
              <a:rPr lang="fr-FR" sz="2800" b="1" dirty="0"/>
              <a:t>sanctions</a:t>
            </a:r>
            <a:r>
              <a:rPr lang="fr-FR" sz="2800" dirty="0"/>
              <a:t>, soit à une </a:t>
            </a:r>
            <a:r>
              <a:rPr lang="fr-FR" sz="2800" b="1" dirty="0"/>
              <a:t>procédure devant la CJUE </a:t>
            </a:r>
            <a:r>
              <a:rPr lang="fr-FR" sz="2800" dirty="0"/>
              <a:t>(Cour de justice de l’Union européenne).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C33756-27E8-4581-93EA-984E022214DB}"/>
              </a:ext>
            </a:extLst>
          </p:cNvPr>
          <p:cNvSpPr txBox="1"/>
          <p:nvPr/>
        </p:nvSpPr>
        <p:spPr>
          <a:xfrm>
            <a:off x="381520" y="3452515"/>
            <a:ext cx="10973417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u="sng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Recherchez si l’ensemble du Droit national est un droit communautaire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C442E2-9747-462B-8E59-6FE26FF00593}"/>
              </a:ext>
            </a:extLst>
          </p:cNvPr>
          <p:cNvSpPr txBox="1"/>
          <p:nvPr/>
        </p:nvSpPr>
        <p:spPr>
          <a:xfrm>
            <a:off x="381520" y="4169065"/>
            <a:ext cx="114924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Non, l’ensemble du droit national n’est pas un droit communautaire</a:t>
            </a:r>
            <a:r>
              <a:rPr lang="fr-FR" sz="2800" dirty="0"/>
              <a:t>. </a:t>
            </a:r>
          </a:p>
          <a:p>
            <a:r>
              <a:rPr lang="fr-FR" sz="2800" dirty="0"/>
              <a:t>Car le droit européen n’intervient pas dans tous les domaines </a:t>
            </a:r>
            <a:r>
              <a:rPr lang="fr-FR" b="1" dirty="0"/>
              <a:t>(principe de subsidiarité</a:t>
            </a:r>
            <a:r>
              <a:rPr lang="fr-FR"/>
              <a:t>) </a:t>
            </a:r>
          </a:p>
          <a:p>
            <a:endParaRPr lang="fr-FR" dirty="0"/>
          </a:p>
          <a:p>
            <a:r>
              <a:rPr lang="fr-FR" sz="2800" b="1" dirty="0"/>
              <a:t>Cependant</a:t>
            </a:r>
            <a:r>
              <a:rPr lang="fr-FR" sz="2800" dirty="0"/>
              <a:t> il faut retenir que </a:t>
            </a:r>
            <a:r>
              <a:rPr lang="fr-FR" sz="2800" b="1" dirty="0"/>
              <a:t>l’ensemble du droit national doit être conforme au droit européen</a:t>
            </a:r>
            <a:r>
              <a:rPr lang="fr-F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0836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739774-BCBE-498B-974E-89D372264375}"/>
              </a:ext>
            </a:extLst>
          </p:cNvPr>
          <p:cNvSpPr txBox="1"/>
          <p:nvPr/>
        </p:nvSpPr>
        <p:spPr>
          <a:xfrm>
            <a:off x="381520" y="202406"/>
            <a:ext cx="116694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CORRECTION </a:t>
            </a:r>
            <a:r>
              <a:rPr lang="fr-FR" sz="2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21, Doc. 3 et 4</a:t>
            </a:r>
            <a:endParaRPr lang="fr-FR" sz="1800" b="1" u="sng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Rappelez la date de l’abolition de la peine de mort</a:t>
            </a:r>
            <a:endParaRPr lang="fr-FR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DDC157-F279-4229-957C-B7B629346B78}"/>
              </a:ext>
            </a:extLst>
          </p:cNvPr>
          <p:cNvSpPr txBox="1"/>
          <p:nvPr/>
        </p:nvSpPr>
        <p:spPr>
          <a:xfrm>
            <a:off x="450067" y="1678715"/>
            <a:ext cx="108363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En</a:t>
            </a:r>
            <a:r>
              <a:rPr lang="en-US" sz="2800" b="1" dirty="0"/>
              <a:t> France, </a:t>
            </a:r>
            <a:r>
              <a:rPr lang="fr-FR" sz="2800" b="1" dirty="0"/>
              <a:t>l’abolition</a:t>
            </a:r>
            <a:r>
              <a:rPr lang="en-US" sz="2800" b="1" dirty="0"/>
              <a:t> date de 1981</a:t>
            </a:r>
            <a:r>
              <a:rPr lang="en-US" b="1" dirty="0"/>
              <a:t>.</a:t>
            </a:r>
            <a:r>
              <a:rPr lang="fr-FR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 18 septembre 1981, le projet de loi était voté par les députés avec 363 voix contre 117.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 30 septembre, les sénateurs votent le projet de loi avec 160 voix contre 126. Le texte est donc définitivement adopté et il n’y a pas de seconde lecture du projet de loi.</a:t>
            </a:r>
          </a:p>
          <a:p>
            <a:r>
              <a:rPr lang="fr-FR" sz="2000" b="1" dirty="0"/>
              <a:t>9 octobre 1981</a:t>
            </a:r>
            <a:br>
              <a:rPr lang="fr-FR" sz="2000" dirty="0"/>
            </a:br>
            <a:r>
              <a:rPr lang="fr-FR" sz="2000" dirty="0"/>
              <a:t>Promulgation par François Mitterrand de la loi n°81-908 portant abolition de la peine de mort.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en-US" sz="2800" b="1" dirty="0" err="1"/>
              <a:t>En</a:t>
            </a:r>
            <a:r>
              <a:rPr lang="en-US" sz="2800" b="1" dirty="0"/>
              <a:t> Europe, </a:t>
            </a:r>
            <a:r>
              <a:rPr lang="en-US" sz="2800" b="1" dirty="0" err="1"/>
              <a:t>en</a:t>
            </a:r>
            <a:r>
              <a:rPr lang="en-US" sz="2800" b="1" dirty="0"/>
              <a:t> 1983 la convention de </a:t>
            </a:r>
            <a:r>
              <a:rPr lang="en-US" sz="2800" b="1" dirty="0" err="1"/>
              <a:t>Starsbourg</a:t>
            </a:r>
            <a:r>
              <a:rPr lang="en-US" sz="2800" b="1" dirty="0"/>
              <a:t> </a:t>
            </a:r>
            <a:r>
              <a:rPr lang="en-US" sz="2800" b="1" dirty="0" err="1"/>
              <a:t>n’exclut</a:t>
            </a:r>
            <a:r>
              <a:rPr lang="en-US" sz="2800" b="1" dirty="0"/>
              <a:t> pas la </a:t>
            </a:r>
            <a:r>
              <a:rPr lang="en-US" sz="2800" b="1" dirty="0" err="1"/>
              <a:t>peine</a:t>
            </a:r>
            <a:r>
              <a:rPr lang="en-US" sz="2800" b="1" dirty="0"/>
              <a:t> de mort pour </a:t>
            </a:r>
            <a:r>
              <a:rPr lang="en-US" sz="2800" b="1" dirty="0" err="1"/>
              <a:t>certains</a:t>
            </a:r>
            <a:r>
              <a:rPr lang="en-US" sz="2800" b="1" dirty="0"/>
              <a:t> </a:t>
            </a:r>
            <a:r>
              <a:rPr lang="en-US" sz="2800" b="1" dirty="0" err="1"/>
              <a:t>actes</a:t>
            </a:r>
            <a:r>
              <a:rPr lang="en-US" sz="2800" b="1" dirty="0"/>
              <a:t> </a:t>
            </a:r>
            <a:r>
              <a:rPr lang="en-US" sz="2800" b="1" dirty="0" err="1"/>
              <a:t>commis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temps de guerre</a:t>
            </a:r>
          </a:p>
          <a:p>
            <a:endParaRPr lang="en-US" sz="2800" b="1" dirty="0"/>
          </a:p>
          <a:p>
            <a:r>
              <a:rPr lang="en-US" sz="2800" b="1" dirty="0" err="1"/>
              <a:t>En</a:t>
            </a:r>
            <a:r>
              <a:rPr lang="en-US" sz="2800" b="1" dirty="0"/>
              <a:t> Europe, le Conseil de </a:t>
            </a:r>
            <a:r>
              <a:rPr lang="en-US" sz="2800" b="1" dirty="0" err="1"/>
              <a:t>l’Europe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2002 à Vilnius </a:t>
            </a:r>
            <a:r>
              <a:rPr lang="en-US" sz="2800" b="1" dirty="0" err="1"/>
              <a:t>décrète</a:t>
            </a:r>
            <a:r>
              <a:rPr lang="en-US" sz="2800" b="1" dirty="0"/>
              <a:t> </a:t>
            </a:r>
            <a:r>
              <a:rPr lang="en-US" sz="2800" b="1" dirty="0" err="1"/>
              <a:t>l’abolition</a:t>
            </a:r>
            <a:r>
              <a:rPr lang="en-US" sz="2800" b="1" dirty="0"/>
              <a:t> de la </a:t>
            </a:r>
            <a:r>
              <a:rPr lang="en-US" sz="2800" b="1" dirty="0" err="1"/>
              <a:t>peine</a:t>
            </a:r>
            <a:r>
              <a:rPr lang="en-US" sz="2800" b="1" dirty="0"/>
              <a:t> de mort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26037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739774-BCBE-498B-974E-89D372264375}"/>
              </a:ext>
            </a:extLst>
          </p:cNvPr>
          <p:cNvSpPr txBox="1"/>
          <p:nvPr/>
        </p:nvSpPr>
        <p:spPr>
          <a:xfrm>
            <a:off x="381520" y="202406"/>
            <a:ext cx="116694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CORRECTION </a:t>
            </a:r>
            <a:r>
              <a:rPr lang="fr-FR" sz="2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21, Doc. 3 et 4</a:t>
            </a:r>
            <a:endParaRPr lang="fr-FR" sz="1800" b="1" u="sng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b="1" u="sng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Rappelez la date de l’abolition de la peine de mort</a:t>
            </a:r>
            <a:endParaRPr lang="fr-FR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DDC157-F279-4229-957C-B7B629346B78}"/>
              </a:ext>
            </a:extLst>
          </p:cNvPr>
          <p:cNvSpPr txBox="1"/>
          <p:nvPr/>
        </p:nvSpPr>
        <p:spPr>
          <a:xfrm>
            <a:off x="450066" y="1678714"/>
            <a:ext cx="114210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En</a:t>
            </a:r>
            <a:r>
              <a:rPr lang="en-US" sz="2800" b="1" dirty="0"/>
              <a:t> Europe, le Conseil de </a:t>
            </a:r>
            <a:r>
              <a:rPr lang="en-US" sz="2800" b="1" dirty="0" err="1"/>
              <a:t>l’Europe</a:t>
            </a:r>
            <a:r>
              <a:rPr lang="en-US" sz="2800" b="1" dirty="0"/>
              <a:t> accord de </a:t>
            </a:r>
            <a:r>
              <a:rPr lang="en-US" sz="2800" b="1" dirty="0">
                <a:hlinkClick r:id="rId2"/>
              </a:rPr>
              <a:t>2002 à Vilnius 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En</a:t>
            </a:r>
            <a:r>
              <a:rPr lang="en-US" sz="2800" b="1" dirty="0"/>
              <a:t> France, </a:t>
            </a:r>
            <a:r>
              <a:rPr lang="fr-FR" sz="2800" b="1" dirty="0"/>
              <a:t>l’abolition</a:t>
            </a:r>
            <a:r>
              <a:rPr lang="en-US" sz="2800" b="1" dirty="0"/>
              <a:t> de la </a:t>
            </a:r>
            <a:r>
              <a:rPr lang="en-US" sz="2800" b="1" dirty="0" err="1"/>
              <a:t>peine</a:t>
            </a:r>
            <a:r>
              <a:rPr lang="en-US" sz="2800" b="1" dirty="0"/>
              <a:t> de mort date de 1981</a:t>
            </a:r>
            <a:r>
              <a:rPr lang="en-US" b="1" dirty="0"/>
              <a:t>.</a:t>
            </a:r>
            <a:r>
              <a:rPr lang="fr-FR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Le 18 septembre 1981</a:t>
            </a:r>
            <a:r>
              <a:rPr lang="fr-FR" sz="2000" dirty="0"/>
              <a:t>, le projet de loi était voté par </a:t>
            </a:r>
            <a:r>
              <a:rPr lang="fr-FR" sz="2000" b="1" dirty="0"/>
              <a:t>les députés </a:t>
            </a:r>
            <a:r>
              <a:rPr lang="fr-FR" sz="2000" dirty="0"/>
              <a:t>avec 363 voix contre 117.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Le 30 septembre 1981</a:t>
            </a:r>
            <a:r>
              <a:rPr lang="fr-FR" sz="2000" dirty="0"/>
              <a:t>, les</a:t>
            </a:r>
            <a:r>
              <a:rPr lang="fr-FR" sz="2000" b="1" dirty="0"/>
              <a:t> sénateurs </a:t>
            </a:r>
            <a:r>
              <a:rPr lang="fr-FR" sz="2000" dirty="0"/>
              <a:t>votent le projet de loi avec 160 voix contre 126. Le texte est donc définitivement adopté et il n’y a pas de seconde lecture du projet de loi.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9 octobre 1981</a:t>
            </a:r>
            <a:br>
              <a:rPr lang="fr-FR" sz="2000" dirty="0"/>
            </a:br>
            <a:r>
              <a:rPr lang="fr-FR" sz="2000" dirty="0"/>
              <a:t>Promulgation par le Président de la république, François Mitterrand, de la loi n°81-908 portant abolition de la peine de mort.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23 février 2007 </a:t>
            </a:r>
            <a:br>
              <a:rPr lang="fr-FR" sz="2000" dirty="0"/>
            </a:br>
            <a:r>
              <a:rPr lang="fr-FR" sz="2000" dirty="0"/>
              <a:t>Ajout d’un nouvel article </a:t>
            </a:r>
            <a:r>
              <a:rPr lang="fr-FR" sz="2000" b="1" dirty="0"/>
              <a:t>66-1</a:t>
            </a:r>
            <a:r>
              <a:rPr lang="fr-FR" sz="2000" dirty="0"/>
              <a:t> dans la </a:t>
            </a:r>
            <a:r>
              <a:rPr lang="fr-FR" sz="2000" b="1" dirty="0"/>
              <a:t>Constitution</a:t>
            </a:r>
            <a:r>
              <a:rPr lang="fr-FR" sz="2000" dirty="0"/>
              <a:t> : « nul ne peut être condamné à la peine de mort ».</a:t>
            </a:r>
          </a:p>
        </p:txBody>
      </p:sp>
    </p:spTree>
    <p:extLst>
      <p:ext uri="{BB962C8B-B14F-4D97-AF65-F5344CB8AC3E}">
        <p14:creationId xmlns:p14="http://schemas.microsoft.com/office/powerpoint/2010/main" val="802387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1989</Words>
  <Application>Microsoft Office PowerPoint</Application>
  <PresentationFormat>Grand écran</PresentationFormat>
  <Paragraphs>193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9" baseType="lpstr">
      <vt:lpstr>AlwynNewRounded-Bold</vt:lpstr>
      <vt:lpstr>Arial</vt:lpstr>
      <vt:lpstr>Calibri</vt:lpstr>
      <vt:lpstr>Calibri Light</vt:lpstr>
      <vt:lpstr>PMingLiU</vt:lpstr>
      <vt:lpstr>Times New Roman</vt:lpstr>
      <vt:lpstr>Verdana</vt:lpstr>
      <vt:lpstr>Whitney-Black</vt:lpstr>
      <vt:lpstr>Whitney-Bold</vt:lpstr>
      <vt:lpstr>Whitney-Book</vt:lpstr>
      <vt:lpstr>Whitney-Medium</vt:lpstr>
      <vt:lpstr>Thème Office</vt:lpstr>
      <vt:lpstr>Th1 - Qu’est-ce que le droit ? </vt:lpstr>
      <vt:lpstr>Th1 - Qu’est-ce que le droit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Rubino</dc:creator>
  <cp:lastModifiedBy>RUBINO FRANCK</cp:lastModifiedBy>
  <cp:revision>85</cp:revision>
  <dcterms:created xsi:type="dcterms:W3CDTF">2021-09-04T08:39:35Z</dcterms:created>
  <dcterms:modified xsi:type="dcterms:W3CDTF">2024-10-03T10:04:30Z</dcterms:modified>
</cp:coreProperties>
</file>