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5" r:id="rId3"/>
    <p:sldId id="381" r:id="rId4"/>
    <p:sldId id="376" r:id="rId5"/>
    <p:sldId id="368" r:id="rId6"/>
    <p:sldId id="374" r:id="rId7"/>
    <p:sldId id="378" r:id="rId8"/>
    <p:sldId id="353" r:id="rId9"/>
    <p:sldId id="371" r:id="rId10"/>
    <p:sldId id="379" r:id="rId11"/>
    <p:sldId id="380"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396"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6ED9CD-17F7-4A92-AEAC-76A32FC426C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083F742-921B-44D0-8E30-C696EA6AE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88395B-30EC-4FBC-84E8-3A0E61EAE6BE}"/>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5" name="Espace réservé du pied de page 4">
            <a:extLst>
              <a:ext uri="{FF2B5EF4-FFF2-40B4-BE49-F238E27FC236}">
                <a16:creationId xmlns:a16="http://schemas.microsoft.com/office/drawing/2014/main" id="{B99A7BD1-747D-411B-BE55-5543C9C2BD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61058B-5B2B-4FDD-9539-C1DB5CCD9777}"/>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203449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30CF9B-E9D0-448B-9E14-07D8D7FFEC7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D1E5DCB-818C-4838-8097-6E82F6F4038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DF0F8C-D53C-4046-B886-FB9B7E3CDC5A}"/>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5" name="Espace réservé du pied de page 4">
            <a:extLst>
              <a:ext uri="{FF2B5EF4-FFF2-40B4-BE49-F238E27FC236}">
                <a16:creationId xmlns:a16="http://schemas.microsoft.com/office/drawing/2014/main" id="{0ACA7937-F35E-4951-B5D9-574C8A85DF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5332BE-5214-4A69-8212-AD56B530CE20}"/>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589955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4E9562C-10CC-4A13-8BF0-3051ED8E557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BEDA4AF-9C42-45B6-A830-4DF22ED2448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3DA2DF-6EF8-4FD7-A7FC-F90D08726652}"/>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5" name="Espace réservé du pied de page 4">
            <a:extLst>
              <a:ext uri="{FF2B5EF4-FFF2-40B4-BE49-F238E27FC236}">
                <a16:creationId xmlns:a16="http://schemas.microsoft.com/office/drawing/2014/main" id="{EB71F5FF-4A3A-4F09-B8FD-10A31AFA1F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E00904-AA5F-4FB5-8BBF-924FB274E25C}"/>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147397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 name="Shape 21"/>
          <p:cNvSpPr/>
          <p:nvPr/>
        </p:nvSpPr>
        <p:spPr>
          <a:xfrm>
            <a:off x="251883" y="6643687"/>
            <a:ext cx="1586330" cy="21544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none" lIns="45719" rIns="45719">
            <a:spAutoFit/>
          </a:bodyPr>
          <a:lstStyle/>
          <a:p>
            <a:pPr defTabSz="457200">
              <a:defRPr sz="800">
                <a:latin typeface="Verdana"/>
                <a:ea typeface="Verdana"/>
                <a:cs typeface="Verdana"/>
                <a:sym typeface="Verdana"/>
              </a:defRPr>
            </a:pPr>
            <a:r>
              <a:rPr sz="800"/>
              <a:t>© Delagrave, Droit 1</a:t>
            </a:r>
            <a:r>
              <a:rPr sz="800" baseline="30000"/>
              <a:t>re</a:t>
            </a:r>
            <a:r>
              <a:rPr sz="800"/>
              <a:t> STMG</a:t>
            </a:r>
          </a:p>
        </p:txBody>
      </p:sp>
      <p:sp>
        <p:nvSpPr>
          <p:cNvPr id="22" name="Shape 22"/>
          <p:cNvSpPr>
            <a:spLocks noGrp="1"/>
          </p:cNvSpPr>
          <p:nvPr>
            <p:ph type="sldNum" sz="quarter" idx="2"/>
          </p:nvPr>
        </p:nvSpPr>
        <p:spPr>
          <a:prstGeom prst="rect">
            <a:avLst/>
          </a:prstGeom>
        </p:spPr>
        <p:txBody>
          <a:bodyPr/>
          <a:lstStyle/>
          <a:p>
            <a:fld id="{86CB4B4D-7CA3-9044-876B-883B54F8677D}" type="slidenum">
              <a:rPr/>
              <a:pPr/>
              <a:t>‹N°›</a:t>
            </a:fld>
            <a:endParaRPr/>
          </a:p>
        </p:txBody>
      </p:sp>
    </p:spTree>
    <p:extLst>
      <p:ext uri="{BB962C8B-B14F-4D97-AF65-F5344CB8AC3E}">
        <p14:creationId xmlns:p14="http://schemas.microsoft.com/office/powerpoint/2010/main" val="267345885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F34009-55D1-42F7-BE91-D1112ADA47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3AFFB12-554C-4D2B-8BF7-B35633B2D29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8F9088-77A4-45A2-A351-06F80EB80FB3}"/>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5" name="Espace réservé du pied de page 4">
            <a:extLst>
              <a:ext uri="{FF2B5EF4-FFF2-40B4-BE49-F238E27FC236}">
                <a16:creationId xmlns:a16="http://schemas.microsoft.com/office/drawing/2014/main" id="{95B15243-EF5A-4A5D-A234-7353BC5D01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291B1B-EF0C-4E10-8967-1514D020BCB2}"/>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269644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7D6EDC-C720-421C-93BE-EB6AF0D47C4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A278B73-09DE-46AD-96E6-767D4121BB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2EB5E5-B49B-45E9-8A66-59758794B61B}"/>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5" name="Espace réservé du pied de page 4">
            <a:extLst>
              <a:ext uri="{FF2B5EF4-FFF2-40B4-BE49-F238E27FC236}">
                <a16:creationId xmlns:a16="http://schemas.microsoft.com/office/drawing/2014/main" id="{D13711FE-E9B0-4571-B8DD-8527549A59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C4C81F-2D16-458F-BB11-B07D17D5BD09}"/>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554032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3E1C2-0272-47C3-91DC-69380455B49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941082C-A041-4B80-80F3-20BE1A5A0BB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C691666-4B35-4EF3-BA0C-F3AD050C135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2FC6117-545D-49CA-8D0E-660073BFE49C}"/>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6" name="Espace réservé du pied de page 5">
            <a:extLst>
              <a:ext uri="{FF2B5EF4-FFF2-40B4-BE49-F238E27FC236}">
                <a16:creationId xmlns:a16="http://schemas.microsoft.com/office/drawing/2014/main" id="{A4E2D7C3-70DC-4AF8-9E65-A0B0139E29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C401D33-19D2-4693-A915-0E65A80B6BC3}"/>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4206902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120C99-AF4E-4165-967D-E1F429690F3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7C1C524-8487-41B9-AE0E-CD6A4929BB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37E1C7F-7B7B-4B42-86B5-24FD895BF82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D7C8903-658F-411A-9EEA-28214CD682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EC8B875-D763-4891-95A2-1C61DC31F93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14F62A-F177-4BD8-AEF9-F8A0568DA467}"/>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8" name="Espace réservé du pied de page 7">
            <a:extLst>
              <a:ext uri="{FF2B5EF4-FFF2-40B4-BE49-F238E27FC236}">
                <a16:creationId xmlns:a16="http://schemas.microsoft.com/office/drawing/2014/main" id="{A24FC842-0E1F-4F22-9FF5-DBD78C326F8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C708388-CA2E-42D0-9C2F-13D82377FBFA}"/>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381891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A9C62-39C2-45FA-8FF4-8F3ED308C3D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53AD1C2-5518-47CA-A3EB-5609625CF642}"/>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4" name="Espace réservé du pied de page 3">
            <a:extLst>
              <a:ext uri="{FF2B5EF4-FFF2-40B4-BE49-F238E27FC236}">
                <a16:creationId xmlns:a16="http://schemas.microsoft.com/office/drawing/2014/main" id="{3C599D5E-6317-4231-9313-CA7D4EF05A2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693F3B5-497D-4775-9043-E66F75C29B96}"/>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4185627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61A0CD-9E75-443C-8769-B9AD41DDB572}"/>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3" name="Espace réservé du pied de page 2">
            <a:extLst>
              <a:ext uri="{FF2B5EF4-FFF2-40B4-BE49-F238E27FC236}">
                <a16:creationId xmlns:a16="http://schemas.microsoft.com/office/drawing/2014/main" id="{72A0D01A-78C9-4DF4-9693-F6AF7CD7A2A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17D77FA-17FC-4918-B996-E0A54245C802}"/>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73192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331603-C4BC-4A58-968A-7BB911A5DE9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B8ACD9C-E04A-4D7C-B62D-614AFB8174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14949F2-41BC-40DE-8561-5EE2090D0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3860C62-424E-4BBE-B3FD-BE077473F783}"/>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6" name="Espace réservé du pied de page 5">
            <a:extLst>
              <a:ext uri="{FF2B5EF4-FFF2-40B4-BE49-F238E27FC236}">
                <a16:creationId xmlns:a16="http://schemas.microsoft.com/office/drawing/2014/main" id="{3866857D-4A77-4C33-B813-9F84E720E7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EC9D1A-E806-4AF6-9067-389C44A29A91}"/>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2853725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A35AA7-4EB0-4588-8609-7B08324F48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8A416B9-8EA6-4752-BF46-A6C3DD721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7406421-3E2B-4AC4-BFD3-714060749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F15268-3B52-4C3A-A744-6577654ABDBE}"/>
              </a:ext>
            </a:extLst>
          </p:cNvPr>
          <p:cNvSpPr>
            <a:spLocks noGrp="1"/>
          </p:cNvSpPr>
          <p:nvPr>
            <p:ph type="dt" sz="half" idx="10"/>
          </p:nvPr>
        </p:nvSpPr>
        <p:spPr/>
        <p:txBody>
          <a:bodyPr/>
          <a:lstStyle/>
          <a:p>
            <a:fld id="{C7EC1E3F-A9F9-424D-8F03-45B5EE2B375C}" type="datetimeFigureOut">
              <a:rPr lang="fr-FR" smtClean="0"/>
              <a:pPr/>
              <a:t>30/09/2024</a:t>
            </a:fld>
            <a:endParaRPr lang="fr-FR"/>
          </a:p>
        </p:txBody>
      </p:sp>
      <p:sp>
        <p:nvSpPr>
          <p:cNvPr id="6" name="Espace réservé du pied de page 5">
            <a:extLst>
              <a:ext uri="{FF2B5EF4-FFF2-40B4-BE49-F238E27FC236}">
                <a16:creationId xmlns:a16="http://schemas.microsoft.com/office/drawing/2014/main" id="{947C6ADE-412E-4900-B5A0-5FC3B2250C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EE3C0B-A1F5-46B4-9771-81DD242CBC20}"/>
              </a:ext>
            </a:extLst>
          </p:cNvPr>
          <p:cNvSpPr>
            <a:spLocks noGrp="1"/>
          </p:cNvSpPr>
          <p:nvPr>
            <p:ph type="sldNum" sz="quarter" idx="12"/>
          </p:nvPr>
        </p:nvSpPr>
        <p:spPr/>
        <p:txBody>
          <a:bodyPr/>
          <a:lstStyle/>
          <a:p>
            <a:fld id="{05C71465-6F48-4A7B-927F-C015295E2C44}" type="slidenum">
              <a:rPr lang="fr-FR" smtClean="0"/>
              <a:pPr/>
              <a:t>‹N°›</a:t>
            </a:fld>
            <a:endParaRPr lang="fr-FR"/>
          </a:p>
        </p:txBody>
      </p:sp>
    </p:spTree>
    <p:extLst>
      <p:ext uri="{BB962C8B-B14F-4D97-AF65-F5344CB8AC3E}">
        <p14:creationId xmlns:p14="http://schemas.microsoft.com/office/powerpoint/2010/main" val="97337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98B3F0-D8E7-4DE7-8457-4941340B8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F780736-3592-4A02-9F1A-5314F3A59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19B5D7-EBA7-416F-ADBF-CBA0936CE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C1E3F-A9F9-424D-8F03-45B5EE2B375C}" type="datetimeFigureOut">
              <a:rPr lang="fr-FR" smtClean="0"/>
              <a:pPr/>
              <a:t>30/09/2024</a:t>
            </a:fld>
            <a:endParaRPr lang="fr-FR"/>
          </a:p>
        </p:txBody>
      </p:sp>
      <p:sp>
        <p:nvSpPr>
          <p:cNvPr id="5" name="Espace réservé du pied de page 4">
            <a:extLst>
              <a:ext uri="{FF2B5EF4-FFF2-40B4-BE49-F238E27FC236}">
                <a16:creationId xmlns:a16="http://schemas.microsoft.com/office/drawing/2014/main" id="{3B0C8D12-CD3A-447E-B36E-FE767EEEA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A15E68D-BFF4-4A7F-9B09-31553091E9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71465-6F48-4A7B-927F-C015295E2C44}" type="slidenum">
              <a:rPr lang="fr-FR" smtClean="0"/>
              <a:pPr/>
              <a:t>‹N°›</a:t>
            </a:fld>
            <a:endParaRPr lang="fr-FR"/>
          </a:p>
        </p:txBody>
      </p:sp>
    </p:spTree>
    <p:extLst>
      <p:ext uri="{BB962C8B-B14F-4D97-AF65-F5344CB8AC3E}">
        <p14:creationId xmlns:p14="http://schemas.microsoft.com/office/powerpoint/2010/main" val="3556473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ici.fr/actu/2015/09/03/hautes-alpes-maire-de-forest-st-julien-va-devoir-retirer-arrete-de-tir-defensif-loup-638627" TargetMode="Externa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hyperlink" Target="http://marseille.tribunal-administratif.fr/A-savoir/Communiques-Selection-de-decisions/Predation-du-loup-l-execution-de-l-arrete-du-9-juin-2015-du-prefet-des-Alpes-de-Haute-Provence-ordonnant-la-realisation-d-une-operation-de-tirs-de-prelevement-sur-la-commune-de-SEYNE-est-suspendu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hautes-alpes.gouv.fr/IMG/pdf/RAA_Special_no_39_-_Mai_2015_cle538e3b.pdf" TargetMode="Externa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pyrenees-pireneus.com/Faune-Pyrenees/Loups/Europe/France/Prelevements-Defense-Protection/2014-Tirs/2014-06-30-Arrete-Ministeriel-Fixe-Departements-Limites-Conditions-Derogations-Destruction-Loups.pdf" TargetMode="External"/><Relationship Id="rId4" Type="http://schemas.openxmlformats.org/officeDocument/2006/relationships/image" Target="../media/image7.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qNM83E0FRU8&amp;t=1s"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hautes-alpes.gouv.fr/IMG/pdf/RAA_Special_no_39_-_Mai_2015_cle538e3b.pdf" TargetMode="External"/><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hyperlink" Target="https://www.pyrenees-pireneus.com/Faune-Pyrenees/Loups/Europe/France/Prelevements-Defense-Protection/2014-Tirs/2014-06-30-Arrete-Ministeriel-Fixe-Departements-Limites-Conditions-Derogations-Destruction-Loups.pdf" TargetMode="External"/><Relationship Id="rId10" Type="http://schemas.openxmlformats.org/officeDocument/2006/relationships/hyperlink" Target="https://www.pyrenees-pireneus.com/Faune-Pyrenees/Loups/Europe/France/Prelevements-Defense-Protection/2015-Tirs/Pelleautier-Hautes-Alpes/2015-05-24-Lecon-Droit-de-l-Humaninte-Tirs-de-Loups-arretes-municipaux.php" TargetMode="External"/><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21671B-47DD-465E-A849-F82751FC9F59}"/>
              </a:ext>
            </a:extLst>
          </p:cNvPr>
          <p:cNvSpPr>
            <a:spLocks noGrp="1"/>
          </p:cNvSpPr>
          <p:nvPr>
            <p:ph type="ctrTitle"/>
          </p:nvPr>
        </p:nvSpPr>
        <p:spPr>
          <a:xfrm>
            <a:off x="1524000" y="628468"/>
            <a:ext cx="9144000" cy="2387600"/>
          </a:xfrm>
        </p:spPr>
        <p:txBody>
          <a:bodyPr>
            <a:normAutofit/>
          </a:bodyPr>
          <a:lstStyle/>
          <a:p>
            <a:r>
              <a:rPr lang="fr-FR" sz="16600" b="1" dirty="0"/>
              <a:t>TD /  LOUP</a:t>
            </a:r>
          </a:p>
        </p:txBody>
      </p:sp>
      <p:sp>
        <p:nvSpPr>
          <p:cNvPr id="3" name="Sous-titre 2">
            <a:extLst>
              <a:ext uri="{FF2B5EF4-FFF2-40B4-BE49-F238E27FC236}">
                <a16:creationId xmlns:a16="http://schemas.microsoft.com/office/drawing/2014/main" id="{B83F68B3-1631-4BBD-AA29-9BB2AA3AD874}"/>
              </a:ext>
            </a:extLst>
          </p:cNvPr>
          <p:cNvSpPr>
            <a:spLocks noGrp="1"/>
          </p:cNvSpPr>
          <p:nvPr>
            <p:ph type="subTitle" idx="1"/>
          </p:nvPr>
        </p:nvSpPr>
        <p:spPr/>
        <p:txBody>
          <a:bodyPr/>
          <a:lstStyle/>
          <a:p>
            <a:endParaRPr lang="fr-FR"/>
          </a:p>
        </p:txBody>
      </p:sp>
      <p:pic>
        <p:nvPicPr>
          <p:cNvPr id="4" name="Image 3">
            <a:extLst>
              <a:ext uri="{FF2B5EF4-FFF2-40B4-BE49-F238E27FC236}">
                <a16:creationId xmlns:a16="http://schemas.microsoft.com/office/drawing/2014/main" id="{16EA81D6-48B4-4DB5-BC76-E92073F28FBA}"/>
              </a:ext>
            </a:extLst>
          </p:cNvPr>
          <p:cNvPicPr>
            <a:picLocks noChangeAspect="1"/>
          </p:cNvPicPr>
          <p:nvPr/>
        </p:nvPicPr>
        <p:blipFill rotWithShape="1">
          <a:blip r:embed="rId2" cstate="print"/>
          <a:srcRect l="20526" t="41867" r="60658" b="35665"/>
          <a:stretch/>
        </p:blipFill>
        <p:spPr>
          <a:xfrm>
            <a:off x="3525079" y="2813826"/>
            <a:ext cx="5526156" cy="3709867"/>
          </a:xfrm>
          <a:prstGeom prst="rect">
            <a:avLst/>
          </a:prstGeom>
        </p:spPr>
      </p:pic>
    </p:spTree>
    <p:extLst>
      <p:ext uri="{BB962C8B-B14F-4D97-AF65-F5344CB8AC3E}">
        <p14:creationId xmlns:p14="http://schemas.microsoft.com/office/powerpoint/2010/main" val="32281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68AF7B-A35C-D01A-2D8A-74D8BFB217EB}"/>
              </a:ext>
            </a:extLst>
          </p:cNvPr>
          <p:cNvSpPr txBox="1"/>
          <p:nvPr/>
        </p:nvSpPr>
        <p:spPr>
          <a:xfrm>
            <a:off x="516194" y="250722"/>
            <a:ext cx="10913806" cy="1297086"/>
          </a:xfrm>
          <a:prstGeom prst="rect">
            <a:avLst/>
          </a:prstGeom>
          <a:noFill/>
        </p:spPr>
        <p:txBody>
          <a:bodyPr wrap="square">
            <a:spAutoFit/>
          </a:bodyPr>
          <a:lstStyle/>
          <a:p>
            <a:pPr>
              <a:lnSpc>
                <a:spcPct val="107000"/>
              </a:lnSpc>
              <a:spcAft>
                <a:spcPts val="800"/>
              </a:spcAft>
            </a:pPr>
            <a:r>
              <a:rPr lang="fr-FR" sz="2000" b="1" u="sng" dirty="0">
                <a:solidFill>
                  <a:srgbClr val="363636"/>
                </a:solidFill>
                <a:effectLst/>
                <a:latin typeface="Calibri" panose="020F0502020204030204" pitchFamily="34" charset="0"/>
                <a:ea typeface="Calibri" panose="020F0502020204030204" pitchFamily="34" charset="0"/>
                <a:cs typeface="Calibri" panose="020F0502020204030204" pitchFamily="34" charset="0"/>
              </a:rPr>
              <a:t>III- Complémentarité et hiérarchie des sources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 </a:t>
            </a:r>
            <a:r>
              <a:rPr lang="fr-FR" sz="2400" dirty="0">
                <a:solidFill>
                  <a:srgbClr val="404040"/>
                </a:solidFill>
                <a:effectLst/>
                <a:latin typeface="Calibri" panose="020F0502020204030204" pitchFamily="34" charset="0"/>
                <a:ea typeface="Whitney-Book"/>
                <a:cs typeface="Calibri" panose="020F0502020204030204" pitchFamily="34" charset="0"/>
              </a:rPr>
              <a:t>2 – Le tribunal administratif a prononcé l’annulation d’une des règles de droit en annexe. Laquelle ? et pourquoi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C5290C39-8FC7-1471-FA7C-0749EDB009D2}"/>
              </a:ext>
            </a:extLst>
          </p:cNvPr>
          <p:cNvPicPr>
            <a:picLocks noChangeAspect="1"/>
          </p:cNvPicPr>
          <p:nvPr/>
        </p:nvPicPr>
        <p:blipFill rotWithShape="1">
          <a:blip r:embed="rId2"/>
          <a:srcRect l="15948" t="18351" r="33004" b="9442"/>
          <a:stretch/>
        </p:blipFill>
        <p:spPr>
          <a:xfrm>
            <a:off x="6735354" y="1111131"/>
            <a:ext cx="5312268" cy="4224572"/>
          </a:xfrm>
          <a:prstGeom prst="rect">
            <a:avLst/>
          </a:prstGeom>
        </p:spPr>
      </p:pic>
      <p:sp>
        <p:nvSpPr>
          <p:cNvPr id="7" name="ZoneTexte 6">
            <a:extLst>
              <a:ext uri="{FF2B5EF4-FFF2-40B4-BE49-F238E27FC236}">
                <a16:creationId xmlns:a16="http://schemas.microsoft.com/office/drawing/2014/main" id="{C3EDD617-B850-CC0A-AC89-6CAF5A2221DF}"/>
              </a:ext>
            </a:extLst>
          </p:cNvPr>
          <p:cNvSpPr txBox="1"/>
          <p:nvPr/>
        </p:nvSpPr>
        <p:spPr>
          <a:xfrm>
            <a:off x="690716" y="1635288"/>
            <a:ext cx="5312268" cy="3905428"/>
          </a:xfrm>
          <a:prstGeom prst="rect">
            <a:avLst/>
          </a:prstGeom>
          <a:noFill/>
        </p:spPr>
        <p:txBody>
          <a:bodyPr wrap="square">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lang="fr-FR" sz="2000" dirty="0">
                <a:solidFill>
                  <a:srgbClr val="002060"/>
                </a:solidFill>
              </a:rPr>
              <a:t>La règle de droit qui </a:t>
            </a:r>
            <a:r>
              <a:rPr lang="fr-FR" sz="2000" b="1" dirty="0">
                <a:solidFill>
                  <a:srgbClr val="002060"/>
                </a:solidFill>
              </a:rPr>
              <a:t>va à l’encontre des règles supérieures(*)</a:t>
            </a:r>
            <a:r>
              <a:rPr lang="fr-FR" sz="2000" dirty="0">
                <a:solidFill>
                  <a:srgbClr val="002060"/>
                </a:solidFill>
              </a:rPr>
              <a:t> semble être l’</a:t>
            </a:r>
            <a:r>
              <a:rPr lang="fr-F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fr-F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arrêté municipal du</a:t>
            </a:r>
            <a:r>
              <a:rPr lang="fr-FR" sz="2000" b="1" dirty="0">
                <a:solidFill>
                  <a:srgbClr val="002060"/>
                </a:solidFill>
              </a:rPr>
              <a:t> </a:t>
            </a:r>
            <a:r>
              <a:rPr lang="fr-FR" sz="2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Maire</a:t>
            </a:r>
            <a:r>
              <a:rPr lang="fr-FR" sz="20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car il a</a:t>
            </a:r>
            <a:r>
              <a:rPr lang="fr-FR" sz="2000" dirty="0">
                <a:solidFill>
                  <a:srgbClr val="002060"/>
                </a:solidFill>
                <a:effectLst/>
                <a:latin typeface="+mn-lt"/>
              </a:rPr>
              <a:t>utorise </a:t>
            </a:r>
            <a:r>
              <a:rPr lang="fr-FR" sz="2000" b="1" dirty="0">
                <a:solidFill>
                  <a:srgbClr val="FF0000"/>
                </a:solidFill>
                <a:effectLst/>
                <a:latin typeface="+mn-lt"/>
              </a:rPr>
              <a:t>toutes personnes majeures </a:t>
            </a:r>
            <a:r>
              <a:rPr lang="fr-FR" sz="2000" dirty="0">
                <a:solidFill>
                  <a:srgbClr val="002060"/>
                </a:solidFill>
                <a:effectLst/>
                <a:latin typeface="+mn-lt"/>
              </a:rPr>
              <a:t>en possession d’une arme à tuer le loup sur la commune de Pelleautier.</a:t>
            </a:r>
          </a:p>
          <a:p>
            <a:pPr marL="0" marR="0" lvl="0" indent="0" defTabSz="914400" rtl="0" eaLnBrk="1" fontAlgn="auto" latinLnBrk="0" hangingPunct="1">
              <a:lnSpc>
                <a:spcPct val="107000"/>
              </a:lnSpc>
              <a:spcBef>
                <a:spcPts val="0"/>
              </a:spcBef>
              <a:spcAft>
                <a:spcPts val="800"/>
              </a:spcAft>
              <a:buClrTx/>
              <a:buSzTx/>
              <a:buFontTx/>
              <a:buNone/>
              <a:tabLst/>
              <a:defRPr/>
            </a:pPr>
            <a:r>
              <a:rPr lang="fr-FR" sz="2000" dirty="0">
                <a:solidFill>
                  <a:srgbClr val="002060"/>
                </a:solidFill>
                <a:effectLst/>
                <a:latin typeface="+mn-lt"/>
              </a:rPr>
              <a:t> (*) </a:t>
            </a:r>
            <a:r>
              <a:rPr lang="fr-FR" sz="2000" dirty="0" err="1">
                <a:solidFill>
                  <a:srgbClr val="002060"/>
                </a:solidFill>
                <a:effectLst/>
                <a:latin typeface="+mn-lt"/>
              </a:rPr>
              <a:t>arrété</a:t>
            </a:r>
            <a:r>
              <a:rPr lang="fr-FR" sz="2000" dirty="0">
                <a:solidFill>
                  <a:srgbClr val="002060"/>
                </a:solidFill>
                <a:effectLst/>
                <a:latin typeface="+mn-lt"/>
              </a:rPr>
              <a:t> ministériel autorise les préfets à donner des dérogations à des exploitants dans certaines conditions (</a:t>
            </a:r>
            <a:r>
              <a:rPr lang="fr-FR" sz="2000" dirty="0" err="1">
                <a:solidFill>
                  <a:srgbClr val="002060"/>
                </a:solidFill>
                <a:effectLst/>
                <a:latin typeface="+mn-lt"/>
              </a:rPr>
              <a:t>cf</a:t>
            </a:r>
            <a:r>
              <a:rPr lang="fr-FR" sz="2000" dirty="0">
                <a:solidFill>
                  <a:srgbClr val="002060"/>
                </a:solidFill>
                <a:effectLst/>
                <a:latin typeface="+mn-lt"/>
              </a:rPr>
              <a:t> exemple « </a:t>
            </a:r>
            <a:r>
              <a:rPr lang="fr-FR" sz="2000" dirty="0" err="1">
                <a:solidFill>
                  <a:srgbClr val="002060"/>
                </a:solidFill>
                <a:effectLst/>
                <a:latin typeface="+mn-lt"/>
              </a:rPr>
              <a:t>Arrété</a:t>
            </a:r>
            <a:r>
              <a:rPr lang="fr-FR" sz="2000" dirty="0">
                <a:solidFill>
                  <a:srgbClr val="002060"/>
                </a:solidFill>
                <a:effectLst/>
                <a:latin typeface="+mn-lt"/>
              </a:rPr>
              <a:t> Préfectoral doc 3)</a:t>
            </a:r>
          </a:p>
          <a:p>
            <a:pPr marL="0" marR="0" lvl="0" indent="0" defTabSz="914400" rtl="0" eaLnBrk="1" fontAlgn="auto" latinLnBrk="0" hangingPunct="1">
              <a:lnSpc>
                <a:spcPct val="107000"/>
              </a:lnSpc>
              <a:spcBef>
                <a:spcPts val="0"/>
              </a:spcBef>
              <a:spcAft>
                <a:spcPts val="800"/>
              </a:spcAft>
              <a:buClrTx/>
              <a:buSzTx/>
              <a:buFontTx/>
              <a:buNone/>
              <a:tabLst/>
              <a:defRPr/>
            </a:pPr>
            <a:r>
              <a:rPr lang="fr-FR" sz="2000" dirty="0">
                <a:solidFill>
                  <a:srgbClr val="002060"/>
                </a:solidFill>
              </a:rPr>
              <a:t>Cette règle a été proposée par un autre Maire du 05 qui a lui aussi dû l’annuler, </a:t>
            </a:r>
            <a:r>
              <a:rPr lang="fr-FR" sz="2000" dirty="0" err="1">
                <a:solidFill>
                  <a:srgbClr val="002060"/>
                </a:solidFill>
              </a:rPr>
              <a:t>cf</a:t>
            </a:r>
            <a:r>
              <a:rPr lang="fr-FR" sz="2000" dirty="0">
                <a:solidFill>
                  <a:srgbClr val="002060"/>
                </a:solidFill>
              </a:rPr>
              <a:t> article ci-joint. </a:t>
            </a:r>
            <a:endParaRPr lang="fr-FR" sz="2000" dirty="0">
              <a:solidFill>
                <a:srgbClr val="002060"/>
              </a:solidFill>
              <a:effectLst/>
              <a:latin typeface="+mn-lt"/>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3DDF43FF-AFF9-CDCD-96B7-06EAC16D870A}"/>
              </a:ext>
            </a:extLst>
          </p:cNvPr>
          <p:cNvSpPr txBox="1"/>
          <p:nvPr/>
        </p:nvSpPr>
        <p:spPr>
          <a:xfrm>
            <a:off x="6096000" y="5614783"/>
            <a:ext cx="6096000" cy="1092607"/>
          </a:xfrm>
          <a:prstGeom prst="rect">
            <a:avLst/>
          </a:prstGeom>
          <a:noFill/>
        </p:spPr>
        <p:txBody>
          <a:bodyPr wrap="square">
            <a:spAutoFit/>
          </a:bodyPr>
          <a:lstStyle/>
          <a:p>
            <a:pPr algn="just">
              <a:lnSpc>
                <a:spcPct val="107000"/>
              </a:lnSpc>
              <a:spcAft>
                <a:spcPts val="800"/>
              </a:spcAft>
            </a:pPr>
            <a:r>
              <a:rPr lang="fr-FR"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https://www.dici.fr/actu/2015/09/03/hautes-alpes-maire-de-forest-st-julien-va-devoir-retirer-arrete-de-tir-defensif-loup-638627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marseille.tribunal-administratif.fr/A-savoir/Communiques-Selection-de-decisions/Predation-du-loup-l-execution-de-l-arrete-du-9-juin-2015-du-prefet-des-Alpes-de-Haute-Provence-ordonnant-la-realisation-d-une-operation-de-tirs-de-prelevement-sur-la-commune-de-SEYNE-est-suspendu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1232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68AF7B-A35C-D01A-2D8A-74D8BFB217EB}"/>
              </a:ext>
            </a:extLst>
          </p:cNvPr>
          <p:cNvSpPr txBox="1"/>
          <p:nvPr/>
        </p:nvSpPr>
        <p:spPr>
          <a:xfrm>
            <a:off x="516194" y="250722"/>
            <a:ext cx="5836480" cy="2000548"/>
          </a:xfrm>
          <a:prstGeom prst="rect">
            <a:avLst/>
          </a:prstGeom>
          <a:noFill/>
        </p:spPr>
        <p:txBody>
          <a:bodyPr wrap="square">
            <a:spAutoFit/>
          </a:bodyPr>
          <a:lstStyle/>
          <a:p>
            <a:pPr>
              <a:lnSpc>
                <a:spcPct val="107000"/>
              </a:lnSpc>
              <a:spcAft>
                <a:spcPts val="800"/>
              </a:spcAft>
            </a:pPr>
            <a:r>
              <a:rPr lang="fr-FR" sz="2000" b="1" u="sng" dirty="0">
                <a:solidFill>
                  <a:srgbClr val="363636"/>
                </a:solidFill>
                <a:effectLst/>
                <a:latin typeface="Calibri" panose="020F0502020204030204" pitchFamily="34" charset="0"/>
                <a:ea typeface="Calibri" panose="020F0502020204030204" pitchFamily="34" charset="0"/>
                <a:cs typeface="Calibri" panose="020F0502020204030204" pitchFamily="34" charset="0"/>
              </a:rPr>
              <a:t>III- Complémentarité et hiérarchie des sources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404040"/>
                </a:solidFill>
                <a:effectLst/>
                <a:latin typeface="Calibri" panose="020F0502020204030204" pitchFamily="34" charset="0"/>
                <a:ea typeface="Whitney-Book"/>
                <a:cs typeface="Calibri" panose="020F0502020204030204" pitchFamily="34" charset="0"/>
              </a:rPr>
              <a:t>3</a:t>
            </a:r>
            <a:r>
              <a:rPr lang="fr-FR" sz="1800" dirty="0">
                <a:solidFill>
                  <a:srgbClr val="404040"/>
                </a:solidFill>
                <a:effectLst/>
                <a:latin typeface="Calibri" panose="020F0502020204030204" pitchFamily="34" charset="0"/>
                <a:ea typeface="Whitney-Book"/>
                <a:cs typeface="Calibri" panose="020F0502020204030204" pitchFamily="34" charset="0"/>
              </a:rPr>
              <a:t> – Cet ensemble de textes de droit répond-il aux 4 caractères de la règle de droit ? Justifiez votre réponse.</a:t>
            </a:r>
          </a:p>
          <a:p>
            <a:pPr algn="just">
              <a:lnSpc>
                <a:spcPct val="107000"/>
              </a:lnSpc>
              <a:spcAft>
                <a:spcPts val="800"/>
              </a:spcAft>
            </a:pPr>
            <a:r>
              <a:rPr lang="fr-FR" dirty="0">
                <a:solidFill>
                  <a:srgbClr val="404040"/>
                </a:solidFill>
                <a:latin typeface="Calibri" panose="020F0502020204030204" pitchFamily="34" charset="0"/>
                <a:ea typeface="Whitney-Book"/>
                <a:cs typeface="Calibri" panose="020F0502020204030204" pitchFamily="34" charset="0"/>
              </a:rPr>
              <a:t>Cf exemples d’exercices faits en classe et corrigés sur les caractères de la règle de droit. </a:t>
            </a:r>
            <a:r>
              <a:rPr lang="fr-FR" sz="1800" dirty="0">
                <a:solidFill>
                  <a:srgbClr val="404040"/>
                </a:solidFill>
                <a:effectLst/>
                <a:latin typeface="Calibri" panose="020F0502020204030204" pitchFamily="34" charset="0"/>
                <a:ea typeface="Whitney-Book"/>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descr="Une image contenant texte, écriture manuscrite, Police, nombre&#10;&#10;Description générée automatiquement">
            <a:extLst>
              <a:ext uri="{FF2B5EF4-FFF2-40B4-BE49-F238E27FC236}">
                <a16:creationId xmlns:a16="http://schemas.microsoft.com/office/drawing/2014/main" id="{080133F6-E9B0-91F8-CB52-ECD6994BC582}"/>
              </a:ext>
            </a:extLst>
          </p:cNvPr>
          <p:cNvPicPr>
            <a:picLocks noChangeAspect="1"/>
          </p:cNvPicPr>
          <p:nvPr/>
        </p:nvPicPr>
        <p:blipFill>
          <a:blip r:embed="rId2">
            <a:extLst>
              <a:ext uri="{28A0092B-C50C-407E-A947-70E740481C1C}">
                <a14:useLocalDpi xmlns:a14="http://schemas.microsoft.com/office/drawing/2010/main" val="0"/>
              </a:ext>
            </a:extLst>
          </a:blip>
          <a:srcRect l="3565" t="23770"/>
          <a:stretch/>
        </p:blipFill>
        <p:spPr>
          <a:xfrm>
            <a:off x="200487" y="2389641"/>
            <a:ext cx="7536943" cy="4468359"/>
          </a:xfrm>
          <a:prstGeom prst="rect">
            <a:avLst/>
          </a:prstGeom>
        </p:spPr>
      </p:pic>
      <p:pic>
        <p:nvPicPr>
          <p:cNvPr id="4" name="Image 3" descr="Une image contenant texte, écriture manuscrite, écrit à la main&#10;&#10;Description générée automatiquement">
            <a:extLst>
              <a:ext uri="{FF2B5EF4-FFF2-40B4-BE49-F238E27FC236}">
                <a16:creationId xmlns:a16="http://schemas.microsoft.com/office/drawing/2014/main" id="{0736B0CD-369A-BE01-61E6-829411B5A1A6}"/>
              </a:ext>
            </a:extLst>
          </p:cNvPr>
          <p:cNvPicPr>
            <a:picLocks noChangeAspect="1"/>
          </p:cNvPicPr>
          <p:nvPr/>
        </p:nvPicPr>
        <p:blipFill>
          <a:blip r:embed="rId3">
            <a:extLst>
              <a:ext uri="{28A0092B-C50C-407E-A947-70E740481C1C}">
                <a14:useLocalDpi xmlns:a14="http://schemas.microsoft.com/office/drawing/2010/main" val="0"/>
              </a:ext>
            </a:extLst>
          </a:blip>
          <a:srcRect l="31263" r="10140"/>
          <a:stretch/>
        </p:blipFill>
        <p:spPr>
          <a:xfrm rot="5400000">
            <a:off x="4205890" y="-850193"/>
            <a:ext cx="7063081" cy="9040322"/>
          </a:xfrm>
          <a:prstGeom prst="rect">
            <a:avLst/>
          </a:prstGeom>
        </p:spPr>
      </p:pic>
    </p:spTree>
    <p:extLst>
      <p:ext uri="{BB962C8B-B14F-4D97-AF65-F5344CB8AC3E}">
        <p14:creationId xmlns:p14="http://schemas.microsoft.com/office/powerpoint/2010/main" val="11336249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739774-BCBE-498B-974E-89D372264375}"/>
              </a:ext>
            </a:extLst>
          </p:cNvPr>
          <p:cNvSpPr txBox="1"/>
          <p:nvPr/>
        </p:nvSpPr>
        <p:spPr>
          <a:xfrm rot="16200000">
            <a:off x="-949974" y="2342148"/>
            <a:ext cx="3452543" cy="646331"/>
          </a:xfrm>
          <a:prstGeom prst="rect">
            <a:avLst/>
          </a:prstGeom>
          <a:noFill/>
        </p:spPr>
        <p:txBody>
          <a:bodyPr wrap="square" rtlCol="0">
            <a:spAutoFit/>
          </a:bodyPr>
          <a:lstStyle/>
          <a:p>
            <a:r>
              <a:rPr lang="fr-FR" sz="3600" b="1" dirty="0">
                <a:solidFill>
                  <a:srgbClr val="FF0000"/>
                </a:solidFill>
              </a:rPr>
              <a:t>CORRECTION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7177C887-F5AB-BF5A-46C7-089DED630667}"/>
              </a:ext>
            </a:extLst>
          </p:cNvPr>
          <p:cNvPicPr>
            <a:picLocks noChangeAspect="1"/>
          </p:cNvPicPr>
          <p:nvPr/>
        </p:nvPicPr>
        <p:blipFill>
          <a:blip r:embed="rId2"/>
          <a:stretch>
            <a:fillRect/>
          </a:stretch>
        </p:blipFill>
        <p:spPr>
          <a:xfrm>
            <a:off x="1426195" y="202406"/>
            <a:ext cx="9339609" cy="6462332"/>
          </a:xfrm>
          <a:prstGeom prst="rect">
            <a:avLst/>
          </a:prstGeom>
        </p:spPr>
      </p:pic>
      <p:pic>
        <p:nvPicPr>
          <p:cNvPr id="7" name="Image 6">
            <a:extLst>
              <a:ext uri="{FF2B5EF4-FFF2-40B4-BE49-F238E27FC236}">
                <a16:creationId xmlns:a16="http://schemas.microsoft.com/office/drawing/2014/main" id="{F47CB92C-5C16-1456-7A52-2DE2A52D3C51}"/>
              </a:ext>
            </a:extLst>
          </p:cNvPr>
          <p:cNvPicPr>
            <a:picLocks noChangeAspect="1"/>
          </p:cNvPicPr>
          <p:nvPr/>
        </p:nvPicPr>
        <p:blipFill>
          <a:blip r:embed="rId3"/>
          <a:stretch>
            <a:fillRect/>
          </a:stretch>
        </p:blipFill>
        <p:spPr>
          <a:xfrm>
            <a:off x="1426195" y="784862"/>
            <a:ext cx="9349101" cy="5870732"/>
          </a:xfrm>
          <a:prstGeom prst="rect">
            <a:avLst/>
          </a:prstGeom>
        </p:spPr>
      </p:pic>
    </p:spTree>
    <p:extLst>
      <p:ext uri="{BB962C8B-B14F-4D97-AF65-F5344CB8AC3E}">
        <p14:creationId xmlns:p14="http://schemas.microsoft.com/office/powerpoint/2010/main" val="358803573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739774-BCBE-498B-974E-89D372264375}"/>
              </a:ext>
            </a:extLst>
          </p:cNvPr>
          <p:cNvSpPr txBox="1"/>
          <p:nvPr/>
        </p:nvSpPr>
        <p:spPr>
          <a:xfrm rot="16200000">
            <a:off x="-949974" y="2342148"/>
            <a:ext cx="3452543" cy="646331"/>
          </a:xfrm>
          <a:prstGeom prst="rect">
            <a:avLst/>
          </a:prstGeom>
          <a:noFill/>
        </p:spPr>
        <p:txBody>
          <a:bodyPr wrap="square" rtlCol="0">
            <a:spAutoFit/>
          </a:bodyPr>
          <a:lstStyle/>
          <a:p>
            <a:r>
              <a:rPr lang="fr-FR" sz="3600" b="1" dirty="0">
                <a:solidFill>
                  <a:srgbClr val="FF0000"/>
                </a:solidFill>
              </a:rPr>
              <a:t>CORRECTION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7177C887-F5AB-BF5A-46C7-089DED630667}"/>
              </a:ext>
            </a:extLst>
          </p:cNvPr>
          <p:cNvPicPr>
            <a:picLocks noChangeAspect="1"/>
          </p:cNvPicPr>
          <p:nvPr/>
        </p:nvPicPr>
        <p:blipFill>
          <a:blip r:embed="rId2"/>
          <a:stretch>
            <a:fillRect/>
          </a:stretch>
        </p:blipFill>
        <p:spPr>
          <a:xfrm>
            <a:off x="1426195" y="202406"/>
            <a:ext cx="9339609" cy="6462332"/>
          </a:xfrm>
          <a:prstGeom prst="rect">
            <a:avLst/>
          </a:prstGeom>
        </p:spPr>
      </p:pic>
    </p:spTree>
    <p:extLst>
      <p:ext uri="{BB962C8B-B14F-4D97-AF65-F5344CB8AC3E}">
        <p14:creationId xmlns:p14="http://schemas.microsoft.com/office/powerpoint/2010/main" val="33540745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FC056DD-58A9-CFBA-8D23-F35A1E359B5A}"/>
              </a:ext>
            </a:extLst>
          </p:cNvPr>
          <p:cNvPicPr>
            <a:picLocks noChangeAspect="1"/>
          </p:cNvPicPr>
          <p:nvPr/>
        </p:nvPicPr>
        <p:blipFill>
          <a:blip r:embed="rId2"/>
          <a:srcRect t="10341"/>
          <a:stretch/>
        </p:blipFill>
        <p:spPr>
          <a:xfrm>
            <a:off x="3609474" y="2310063"/>
            <a:ext cx="11013375" cy="3946357"/>
          </a:xfrm>
          <a:prstGeom prst="rect">
            <a:avLst/>
          </a:prstGeom>
        </p:spPr>
      </p:pic>
      <p:pic>
        <p:nvPicPr>
          <p:cNvPr id="8" name="Image 7">
            <a:extLst>
              <a:ext uri="{FF2B5EF4-FFF2-40B4-BE49-F238E27FC236}">
                <a16:creationId xmlns:a16="http://schemas.microsoft.com/office/drawing/2014/main" id="{37203CFE-7702-68DB-BCA3-A44735ABD5B7}"/>
              </a:ext>
            </a:extLst>
          </p:cNvPr>
          <p:cNvPicPr>
            <a:picLocks noChangeAspect="1"/>
          </p:cNvPicPr>
          <p:nvPr/>
        </p:nvPicPr>
        <p:blipFill>
          <a:blip r:embed="rId3"/>
          <a:stretch>
            <a:fillRect/>
          </a:stretch>
        </p:blipFill>
        <p:spPr>
          <a:xfrm>
            <a:off x="179061" y="810807"/>
            <a:ext cx="3430413" cy="5995056"/>
          </a:xfrm>
          <a:prstGeom prst="rect">
            <a:avLst/>
          </a:prstGeom>
        </p:spPr>
      </p:pic>
      <p:sp>
        <p:nvSpPr>
          <p:cNvPr id="10" name="ZoneTexte 9">
            <a:extLst>
              <a:ext uri="{FF2B5EF4-FFF2-40B4-BE49-F238E27FC236}">
                <a16:creationId xmlns:a16="http://schemas.microsoft.com/office/drawing/2014/main" id="{2D41C66E-BAC2-BFC2-1A3A-643F483001C9}"/>
              </a:ext>
            </a:extLst>
          </p:cNvPr>
          <p:cNvSpPr txBox="1"/>
          <p:nvPr/>
        </p:nvSpPr>
        <p:spPr>
          <a:xfrm>
            <a:off x="545431" y="265622"/>
            <a:ext cx="11197389" cy="470000"/>
          </a:xfrm>
          <a:prstGeom prst="rect">
            <a:avLst/>
          </a:prstGeom>
          <a:noFill/>
        </p:spPr>
        <p:txBody>
          <a:bodyPr wrap="square">
            <a:spAutoFit/>
          </a:bodyPr>
          <a:lstStyle/>
          <a:p>
            <a:pPr>
              <a:lnSpc>
                <a:spcPct val="107000"/>
              </a:lnSpc>
              <a:spcAft>
                <a:spcPts val="800"/>
              </a:spcAft>
            </a:pPr>
            <a:r>
              <a:rPr lang="fr-FR" sz="2400" b="1" u="sng" dirty="0">
                <a:solidFill>
                  <a:srgbClr val="363636"/>
                </a:solidFill>
                <a:effectLst/>
                <a:latin typeface="Calibri" panose="020F0502020204030204" pitchFamily="34" charset="0"/>
                <a:ea typeface="Calibri" panose="020F0502020204030204" pitchFamily="34" charset="0"/>
                <a:cs typeface="Calibri" panose="020F0502020204030204" pitchFamily="34" charset="0"/>
              </a:rPr>
              <a:t>II- La hiérarchie des règles de Droit, reliez chaque doc au bon étage de la Pyramide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5664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739774-BCBE-498B-974E-89D372264375}"/>
              </a:ext>
            </a:extLst>
          </p:cNvPr>
          <p:cNvSpPr txBox="1"/>
          <p:nvPr/>
        </p:nvSpPr>
        <p:spPr>
          <a:xfrm>
            <a:off x="381520" y="202406"/>
            <a:ext cx="12131322" cy="1077218"/>
          </a:xfrm>
          <a:prstGeom prst="rect">
            <a:avLst/>
          </a:prstGeom>
          <a:noFill/>
        </p:spPr>
        <p:txBody>
          <a:bodyPr wrap="square" rtlCol="0">
            <a:spAutoFit/>
          </a:bodyPr>
          <a:lstStyle/>
          <a:p>
            <a:r>
              <a:rPr lang="fr-FR" sz="3600" b="1" dirty="0">
                <a:solidFill>
                  <a:srgbClr val="FF0000"/>
                </a:solidFill>
              </a:rPr>
              <a:t>CORRECTION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r>
              <a:rPr lang="fr-FR" sz="2800" b="1" u="sng"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Montrez que ces règles juridiques sont cohérentes et complémentaires</a:t>
            </a:r>
            <a:endParaRPr lang="fr-FR" sz="2800" b="1" u="sng"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C71274FE-1A60-46B7-A3D1-D3B8E3213D3F}"/>
              </a:ext>
            </a:extLst>
          </p:cNvPr>
          <p:cNvSpPr txBox="1"/>
          <p:nvPr/>
        </p:nvSpPr>
        <p:spPr>
          <a:xfrm>
            <a:off x="381520" y="1400485"/>
            <a:ext cx="10836322" cy="2492990"/>
          </a:xfrm>
          <a:prstGeom prst="rect">
            <a:avLst/>
          </a:prstGeom>
          <a:noFill/>
        </p:spPr>
        <p:txBody>
          <a:bodyPr wrap="square" rtlCol="0">
            <a:spAutoFit/>
          </a:bodyPr>
          <a:lstStyle/>
          <a:p>
            <a:r>
              <a:rPr lang="fr-FR" sz="2800" dirty="0"/>
              <a:t>Les différents types de règles juridiques forment un système de normes </a:t>
            </a:r>
            <a:r>
              <a:rPr lang="fr-FR" sz="2800" b="1" dirty="0"/>
              <a:t>complémentaires.</a:t>
            </a:r>
          </a:p>
          <a:p>
            <a:r>
              <a:rPr lang="fr-FR" sz="2400" dirty="0"/>
              <a:t>Par exemple, une loi (Parlement) prise en application d’une directive européenne fixe un cadre général qui est complété par des décrets d’application (Gouvernement) qui peuvent être mis en œuvre par voie d’arrêté au niveau local (Préfet ou Maire).</a:t>
            </a:r>
          </a:p>
          <a:p>
            <a:endParaRPr lang="fr-FR" sz="2800" dirty="0"/>
          </a:p>
        </p:txBody>
      </p:sp>
      <p:pic>
        <p:nvPicPr>
          <p:cNvPr id="10" name="Image 9">
            <a:extLst>
              <a:ext uri="{FF2B5EF4-FFF2-40B4-BE49-F238E27FC236}">
                <a16:creationId xmlns:a16="http://schemas.microsoft.com/office/drawing/2014/main" id="{6C374211-6AE8-4B60-97C1-364AF9291C7C}"/>
              </a:ext>
            </a:extLst>
          </p:cNvPr>
          <p:cNvPicPr>
            <a:picLocks noChangeAspect="1"/>
          </p:cNvPicPr>
          <p:nvPr/>
        </p:nvPicPr>
        <p:blipFill rotWithShape="1">
          <a:blip r:embed="rId2" cstate="print"/>
          <a:srcRect l="10526" t="16568" r="12106" b="11585"/>
          <a:stretch/>
        </p:blipFill>
        <p:spPr>
          <a:xfrm>
            <a:off x="5186857" y="4014336"/>
            <a:ext cx="4662995" cy="2434591"/>
          </a:xfrm>
          <a:prstGeom prst="rect">
            <a:avLst/>
          </a:prstGeom>
        </p:spPr>
      </p:pic>
      <p:pic>
        <p:nvPicPr>
          <p:cNvPr id="5" name="Image 4">
            <a:extLst>
              <a:ext uri="{FF2B5EF4-FFF2-40B4-BE49-F238E27FC236}">
                <a16:creationId xmlns:a16="http://schemas.microsoft.com/office/drawing/2014/main" id="{7BB29AD6-897B-4B70-9E53-024BDEC1047F}"/>
              </a:ext>
            </a:extLst>
          </p:cNvPr>
          <p:cNvPicPr>
            <a:picLocks noChangeAspect="1"/>
          </p:cNvPicPr>
          <p:nvPr/>
        </p:nvPicPr>
        <p:blipFill rotWithShape="1">
          <a:blip r:embed="rId3" cstate="print"/>
          <a:srcRect l="20526" t="41867" r="60658" b="35665"/>
          <a:stretch/>
        </p:blipFill>
        <p:spPr>
          <a:xfrm>
            <a:off x="1163053" y="4057075"/>
            <a:ext cx="3023937" cy="2030056"/>
          </a:xfrm>
          <a:prstGeom prst="rect">
            <a:avLst/>
          </a:prstGeom>
        </p:spPr>
      </p:pic>
    </p:spTree>
    <p:extLst>
      <p:ext uri="{BB962C8B-B14F-4D97-AF65-F5344CB8AC3E}">
        <p14:creationId xmlns:p14="http://schemas.microsoft.com/office/powerpoint/2010/main" val="702879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739774-BCBE-498B-974E-89D372264375}"/>
              </a:ext>
            </a:extLst>
          </p:cNvPr>
          <p:cNvSpPr txBox="1"/>
          <p:nvPr/>
        </p:nvSpPr>
        <p:spPr>
          <a:xfrm>
            <a:off x="172973" y="240878"/>
            <a:ext cx="12195491" cy="892552"/>
          </a:xfrm>
          <a:prstGeom prst="rect">
            <a:avLst/>
          </a:prstGeom>
          <a:noFill/>
        </p:spPr>
        <p:txBody>
          <a:bodyPr wrap="square" rtlCol="0">
            <a:spAutoFit/>
          </a:bodyPr>
          <a:lstStyle/>
          <a:p>
            <a:r>
              <a:rPr lang="fr-FR" sz="2800" b="1" dirty="0">
                <a:solidFill>
                  <a:srgbClr val="FF0000"/>
                </a:solidFill>
              </a:rPr>
              <a:t>CORRECTION / </a:t>
            </a:r>
            <a:r>
              <a:rPr lang="fr-FR" sz="2800" b="1" dirty="0">
                <a:solidFill>
                  <a:srgbClr val="404040"/>
                </a:solidFill>
                <a:effectLst/>
                <a:latin typeface="Calibri" panose="020F0502020204030204" pitchFamily="34" charset="0"/>
                <a:ea typeface="Whitney-Book"/>
                <a:cs typeface="Calibri" panose="020F0502020204030204" pitchFamily="34" charset="0"/>
              </a:rPr>
              <a:t>1</a:t>
            </a:r>
            <a:r>
              <a:rPr lang="fr-FR" sz="2400" dirty="0">
                <a:solidFill>
                  <a:srgbClr val="404040"/>
                </a:solidFill>
                <a:effectLst/>
                <a:latin typeface="Calibri" panose="020F0502020204030204" pitchFamily="34" charset="0"/>
                <a:ea typeface="Whitney-Book"/>
                <a:cs typeface="Calibri" panose="020F0502020204030204" pitchFamily="34" charset="0"/>
              </a:rPr>
              <a:t> – Expliquez comment selon-vous la complémentarité et la hiérarchie des normes permet de concilier les intérêts de la faune sauvage et des éleveurs ?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A62C1D64-FA75-48C7-BC80-53E393A06370}"/>
              </a:ext>
            </a:extLst>
          </p:cNvPr>
          <p:cNvPicPr>
            <a:picLocks noChangeAspect="1"/>
          </p:cNvPicPr>
          <p:nvPr/>
        </p:nvPicPr>
        <p:blipFill rotWithShape="1">
          <a:blip r:embed="rId2" cstate="print"/>
          <a:srcRect l="10526" t="16568" r="12106" b="11585"/>
          <a:stretch/>
        </p:blipFill>
        <p:spPr>
          <a:xfrm>
            <a:off x="417095" y="1524000"/>
            <a:ext cx="9432758" cy="4924927"/>
          </a:xfrm>
          <a:prstGeom prst="rect">
            <a:avLst/>
          </a:prstGeom>
        </p:spPr>
      </p:pic>
      <p:pic>
        <p:nvPicPr>
          <p:cNvPr id="5122" name="Picture 2" descr="logo préfet">
            <a:hlinkClick r:id="rId3"/>
            <a:extLst>
              <a:ext uri="{FF2B5EF4-FFF2-40B4-BE49-F238E27FC236}">
                <a16:creationId xmlns:a16="http://schemas.microsoft.com/office/drawing/2014/main" id="{746C105E-360C-4BAC-858B-8F283A219F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374"/>
          <a:stretch/>
        </p:blipFill>
        <p:spPr bwMode="auto">
          <a:xfrm>
            <a:off x="9705822" y="4422607"/>
            <a:ext cx="1628274"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hlinkClick r:id="rId5"/>
            <a:extLst>
              <a:ext uri="{FF2B5EF4-FFF2-40B4-BE49-F238E27FC236}">
                <a16:creationId xmlns:a16="http://schemas.microsoft.com/office/drawing/2014/main" id="{F570FB7A-1065-43DE-AA0E-0E47C7C444DE}"/>
              </a:ext>
            </a:extLst>
          </p:cNvPr>
          <p:cNvPicPr>
            <a:picLocks noChangeAspect="1"/>
          </p:cNvPicPr>
          <p:nvPr/>
        </p:nvPicPr>
        <p:blipFill rotWithShape="1">
          <a:blip r:embed="rId6" cstate="print"/>
          <a:srcRect l="1419" t="11173" r="78420" b="74047"/>
          <a:stretch/>
        </p:blipFill>
        <p:spPr>
          <a:xfrm>
            <a:off x="9409391" y="3165173"/>
            <a:ext cx="2457933" cy="1013160"/>
          </a:xfrm>
          <a:prstGeom prst="rect">
            <a:avLst/>
          </a:prstGeom>
        </p:spPr>
      </p:pic>
      <p:pic>
        <p:nvPicPr>
          <p:cNvPr id="9" name="Image 8">
            <a:extLst>
              <a:ext uri="{FF2B5EF4-FFF2-40B4-BE49-F238E27FC236}">
                <a16:creationId xmlns:a16="http://schemas.microsoft.com/office/drawing/2014/main" id="{A486F21C-F3B3-4D78-9307-BB6C005CF539}"/>
              </a:ext>
            </a:extLst>
          </p:cNvPr>
          <p:cNvPicPr/>
          <p:nvPr/>
        </p:nvPicPr>
        <p:blipFill rotWithShape="1">
          <a:blip r:embed="rId7" cstate="print">
            <a:extLst>
              <a:ext uri="{28A0092B-C50C-407E-A947-70E740481C1C}">
                <a14:useLocalDpi xmlns:a14="http://schemas.microsoft.com/office/drawing/2010/main" val="0"/>
              </a:ext>
            </a:extLst>
          </a:blip>
          <a:srcRect l="27132" t="22061" r="58308" b="54885"/>
          <a:stretch/>
        </p:blipFill>
        <p:spPr bwMode="auto">
          <a:xfrm>
            <a:off x="9050447" y="1972953"/>
            <a:ext cx="1009682" cy="947946"/>
          </a:xfrm>
          <a:prstGeom prst="rect">
            <a:avLst/>
          </a:prstGeom>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6208D484-2C25-4964-9CB3-995B199CE79F}"/>
              </a:ext>
            </a:extLst>
          </p:cNvPr>
          <p:cNvPicPr/>
          <p:nvPr/>
        </p:nvPicPr>
        <p:blipFill rotWithShape="1">
          <a:blip r:embed="rId8" cstate="print">
            <a:extLst>
              <a:ext uri="{28A0092B-C50C-407E-A947-70E740481C1C}">
                <a14:useLocalDpi xmlns:a14="http://schemas.microsoft.com/office/drawing/2010/main" val="0"/>
              </a:ext>
            </a:extLst>
          </a:blip>
          <a:srcRect l="27132" t="44731" r="56537" b="34364"/>
          <a:stretch/>
        </p:blipFill>
        <p:spPr bwMode="auto">
          <a:xfrm>
            <a:off x="8944380" y="1153711"/>
            <a:ext cx="1291323" cy="847622"/>
          </a:xfrm>
          <a:prstGeom prst="rect">
            <a:avLst/>
          </a:prstGeom>
          <a:ln>
            <a:noFill/>
          </a:ln>
          <a:extLst>
            <a:ext uri="{53640926-AAD7-44D8-BBD7-CCE9431645EC}">
              <a14:shadowObscured xmlns:a14="http://schemas.microsoft.com/office/drawing/2010/main"/>
            </a:ext>
          </a:extLst>
        </p:spPr>
      </p:pic>
      <p:pic>
        <p:nvPicPr>
          <p:cNvPr id="1026" name="Picture 2" descr="Secrétaire de mairie à Vancé - CCVBA">
            <a:extLst>
              <a:ext uri="{FF2B5EF4-FFF2-40B4-BE49-F238E27FC236}">
                <a16:creationId xmlns:a16="http://schemas.microsoft.com/office/drawing/2014/main" id="{F825B072-A4EA-4517-81D5-035C98C00A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09388" y="5591735"/>
            <a:ext cx="1266265" cy="126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7647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additive="base">
                                        <p:cTn id="25" dur="500" fill="hold"/>
                                        <p:tgtEl>
                                          <p:spTgt spid="5122"/>
                                        </p:tgtEl>
                                        <p:attrNameLst>
                                          <p:attrName>ppt_x</p:attrName>
                                        </p:attrNameLst>
                                      </p:cBhvr>
                                      <p:tavLst>
                                        <p:tav tm="0">
                                          <p:val>
                                            <p:strVal val="#ppt_x"/>
                                          </p:val>
                                        </p:tav>
                                        <p:tav tm="100000">
                                          <p:val>
                                            <p:strVal val="#ppt_x"/>
                                          </p:val>
                                        </p:tav>
                                      </p:tavLst>
                                    </p:anim>
                                    <p:anim calcmode="lin" valueType="num">
                                      <p:cBhvr additive="base">
                                        <p:cTn id="26"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368AF7B-A35C-D01A-2D8A-74D8BFB217EB}"/>
              </a:ext>
            </a:extLst>
          </p:cNvPr>
          <p:cNvSpPr txBox="1"/>
          <p:nvPr/>
        </p:nvSpPr>
        <p:spPr>
          <a:xfrm>
            <a:off x="516194" y="250723"/>
            <a:ext cx="10515600" cy="3290260"/>
          </a:xfrm>
          <a:prstGeom prst="rect">
            <a:avLst/>
          </a:prstGeom>
          <a:noFill/>
        </p:spPr>
        <p:txBody>
          <a:bodyPr wrap="square">
            <a:spAutoFit/>
          </a:bodyPr>
          <a:lstStyle/>
          <a:p>
            <a:pPr>
              <a:lnSpc>
                <a:spcPct val="107000"/>
              </a:lnSpc>
              <a:spcAft>
                <a:spcPts val="800"/>
              </a:spcAft>
            </a:pPr>
            <a:r>
              <a:rPr lang="fr-FR" sz="2000" b="1" u="sng" dirty="0">
                <a:solidFill>
                  <a:srgbClr val="363636"/>
                </a:solidFill>
                <a:effectLst/>
                <a:latin typeface="Calibri" panose="020F0502020204030204" pitchFamily="34" charset="0"/>
                <a:ea typeface="Calibri" panose="020F0502020204030204" pitchFamily="34" charset="0"/>
                <a:cs typeface="Calibri" panose="020F0502020204030204" pitchFamily="34" charset="0"/>
              </a:rPr>
              <a:t>III- Complémentarité et hiérarchie des sources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6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b="1" dirty="0">
                <a:solidFill>
                  <a:srgbClr val="404040"/>
                </a:solidFill>
                <a:effectLst/>
                <a:latin typeface="Calibri" panose="020F0502020204030204" pitchFamily="34" charset="0"/>
                <a:ea typeface="Whitney-Book"/>
                <a:cs typeface="Calibri" panose="020F0502020204030204" pitchFamily="34" charset="0"/>
              </a:rPr>
              <a:t>1</a:t>
            </a:r>
            <a:r>
              <a:rPr lang="fr-FR" sz="1800" dirty="0">
                <a:solidFill>
                  <a:srgbClr val="404040"/>
                </a:solidFill>
                <a:effectLst/>
                <a:latin typeface="Calibri" panose="020F0502020204030204" pitchFamily="34" charset="0"/>
                <a:ea typeface="Whitney-Book"/>
                <a:cs typeface="Calibri" panose="020F0502020204030204" pitchFamily="34" charset="0"/>
              </a:rPr>
              <a:t> – Expliquez comment selon-vous la complémentarité et la hiérarchie des normes permet de concilier les intérêts de la faune sauvage et des éleveurs ? </a:t>
            </a:r>
          </a:p>
          <a:p>
            <a:pPr>
              <a:lnSpc>
                <a:spcPct val="107000"/>
              </a:lnSpc>
              <a:spcAft>
                <a:spcPts val="800"/>
              </a:spcAft>
            </a:pPr>
            <a:r>
              <a:rPr lang="fr-FR" sz="1600" b="1" dirty="0">
                <a:latin typeface="Calibri" panose="020F0502020204030204" pitchFamily="34" charset="0"/>
                <a:ea typeface="Calibri" panose="020F0502020204030204" pitchFamily="34" charset="0"/>
                <a:cs typeface="Times New Roman" panose="02020603050405020304" pitchFamily="18" charset="0"/>
              </a:rPr>
              <a:t>La Hiérarchie des normes </a:t>
            </a:r>
            <a:r>
              <a:rPr lang="fr-FR" sz="1600" dirty="0">
                <a:latin typeface="Calibri" panose="020F0502020204030204" pitchFamily="34" charset="0"/>
                <a:ea typeface="Calibri" panose="020F0502020204030204" pitchFamily="34" charset="0"/>
                <a:cs typeface="Times New Roman" panose="02020603050405020304" pitchFamily="18" charset="0"/>
              </a:rPr>
              <a:t>permet de règlementer la protection du loup au niveau :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Calibri" panose="020F0502020204030204" pitchFamily="34" charset="0"/>
                <a:ea typeface="Calibri" panose="020F0502020204030204" pitchFamily="34" charset="0"/>
                <a:cs typeface="Times New Roman" panose="02020603050405020304" pitchFamily="18" charset="0"/>
              </a:rPr>
              <a:t>- Européen avec une règle du Conseil de l’Europe,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Calibri" panose="020F0502020204030204" pitchFamily="34" charset="0"/>
                <a:ea typeface="Calibri" panose="020F0502020204030204" pitchFamily="34" charset="0"/>
                <a:cs typeface="Times New Roman" panose="02020603050405020304" pitchFamily="18" charset="0"/>
              </a:rPr>
              <a:t>- puis au niveau National avec un arrêté Ministériel, </a:t>
            </a:r>
            <a:br>
              <a:rPr lang="fr-FR" sz="1600" dirty="0">
                <a:latin typeface="Calibri" panose="020F0502020204030204" pitchFamily="34" charset="0"/>
                <a:ea typeface="Calibri" panose="020F0502020204030204" pitchFamily="34" charset="0"/>
                <a:cs typeface="Times New Roman" panose="02020603050405020304" pitchFamily="18" charset="0"/>
              </a:rPr>
            </a:br>
            <a:r>
              <a:rPr lang="fr-FR" sz="1600" dirty="0">
                <a:latin typeface="Calibri" panose="020F0502020204030204" pitchFamily="34" charset="0"/>
                <a:ea typeface="Calibri" panose="020F0502020204030204" pitchFamily="34" charset="0"/>
                <a:cs typeface="Times New Roman" panose="02020603050405020304" pitchFamily="18" charset="0"/>
              </a:rPr>
              <a:t>- puis au niveau Départemental / Préfecture, Communal / Mairie</a:t>
            </a:r>
          </a:p>
          <a:p>
            <a:pPr>
              <a:lnSpc>
                <a:spcPct val="107000"/>
              </a:lnSpc>
              <a:spcAft>
                <a:spcPts val="800"/>
              </a:spcAft>
            </a:pPr>
            <a:r>
              <a:rPr lang="fr-FR" sz="1600" b="1" dirty="0">
                <a:latin typeface="Calibri" panose="020F0502020204030204" pitchFamily="34" charset="0"/>
                <a:ea typeface="Calibri" panose="020F0502020204030204" pitchFamily="34" charset="0"/>
                <a:cs typeface="Times New Roman" panose="02020603050405020304" pitchFamily="18" charset="0"/>
              </a:rPr>
              <a:t>La complémentarité des normes </a:t>
            </a:r>
            <a:r>
              <a:rPr lang="fr-FR" sz="1600" dirty="0">
                <a:latin typeface="Calibri" panose="020F0502020204030204" pitchFamily="34" charset="0"/>
                <a:ea typeface="Calibri" panose="020F0502020204030204" pitchFamily="34" charset="0"/>
                <a:cs typeface="Times New Roman" panose="02020603050405020304" pitchFamily="18" charset="0"/>
              </a:rPr>
              <a:t>permet de règlementer la protection du loup au niveau : concilier les intérêts de la faune (des écologistes défenseur du loup) avec les intérêts des éleveurs. On pourrait le présenter sous la forme du tableau suivant :</a:t>
            </a:r>
          </a:p>
          <a:p>
            <a:pPr>
              <a:lnSpc>
                <a:spcPct val="107000"/>
              </a:lnSpc>
              <a:spcAft>
                <a:spcPts val="80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E1DE1BFF-CA86-A5F4-8409-5E6C391EBAC4}"/>
              </a:ext>
            </a:extLst>
          </p:cNvPr>
          <p:cNvGraphicFramePr>
            <a:graphicFrameLocks noGrp="1"/>
          </p:cNvGraphicFramePr>
          <p:nvPr>
            <p:extLst>
              <p:ext uri="{D42A27DB-BD31-4B8C-83A1-F6EECF244321}">
                <p14:modId xmlns:p14="http://schemas.microsoft.com/office/powerpoint/2010/main" val="1405539439"/>
              </p:ext>
            </p:extLst>
          </p:nvPr>
        </p:nvGraphicFramePr>
        <p:xfrm>
          <a:off x="516194" y="3380106"/>
          <a:ext cx="11282514" cy="3092072"/>
        </p:xfrm>
        <a:graphic>
          <a:graphicData uri="http://schemas.openxmlformats.org/drawingml/2006/table">
            <a:tbl>
              <a:tblPr firstRow="1" firstCol="1" bandRow="1">
                <a:tableStyleId>{5C22544A-7EE6-4342-B048-85BDC9FD1C3A}</a:tableStyleId>
              </a:tblPr>
              <a:tblGrid>
                <a:gridCol w="2582548">
                  <a:extLst>
                    <a:ext uri="{9D8B030D-6E8A-4147-A177-3AD203B41FA5}">
                      <a16:colId xmlns:a16="http://schemas.microsoft.com/office/drawing/2014/main" val="1441463877"/>
                    </a:ext>
                  </a:extLst>
                </a:gridCol>
                <a:gridCol w="3571029">
                  <a:extLst>
                    <a:ext uri="{9D8B030D-6E8A-4147-A177-3AD203B41FA5}">
                      <a16:colId xmlns:a16="http://schemas.microsoft.com/office/drawing/2014/main" val="2799906310"/>
                    </a:ext>
                  </a:extLst>
                </a:gridCol>
                <a:gridCol w="5128937">
                  <a:extLst>
                    <a:ext uri="{9D8B030D-6E8A-4147-A177-3AD203B41FA5}">
                      <a16:colId xmlns:a16="http://schemas.microsoft.com/office/drawing/2014/main" val="1025664349"/>
                    </a:ext>
                  </a:extLst>
                </a:gridCol>
              </a:tblGrid>
              <a:tr h="0">
                <a:tc>
                  <a:txBody>
                    <a:bodyPr/>
                    <a:lstStyle/>
                    <a:p>
                      <a:pPr algn="ctr">
                        <a:lnSpc>
                          <a:spcPct val="107000"/>
                        </a:lnSpc>
                        <a:spcAft>
                          <a:spcPts val="800"/>
                        </a:spcAft>
                      </a:pPr>
                      <a:r>
                        <a:rPr lang="fr-FR" sz="1800" dirty="0">
                          <a:solidFill>
                            <a:srgbClr val="002060"/>
                          </a:solidFill>
                          <a:effectLst/>
                          <a:latin typeface="+mn-lt"/>
                          <a:ea typeface="Calibri" panose="020F0502020204030204" pitchFamily="34" charset="0"/>
                          <a:cs typeface="Times New Roman" panose="02020603050405020304" pitchFamily="18" charset="0"/>
                        </a:rPr>
                        <a:t>REGLES DE DROIT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fr-FR" sz="2000" dirty="0">
                          <a:solidFill>
                            <a:srgbClr val="002060"/>
                          </a:solidFill>
                          <a:effectLst/>
                          <a:latin typeface="+mn-lt"/>
                          <a:ea typeface="Calibri" panose="020F0502020204030204" pitchFamily="34" charset="0"/>
                          <a:cs typeface="Times New Roman" panose="02020603050405020304" pitchFamily="18" charset="0"/>
                        </a:rPr>
                        <a:t>INTERET FAUNE SAUVAGE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fr-FR" sz="2000" b="1" kern="1200" dirty="0">
                          <a:solidFill>
                            <a:srgbClr val="002060"/>
                          </a:solidFill>
                          <a:effectLst/>
                          <a:latin typeface="+mn-lt"/>
                          <a:ea typeface="Calibri" panose="020F0502020204030204" pitchFamily="34" charset="0"/>
                          <a:cs typeface="Times New Roman" panose="02020603050405020304" pitchFamily="18" charset="0"/>
                        </a:rPr>
                        <a:t>INTERET DES ELEVEURS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1076098"/>
                  </a:ext>
                </a:extLst>
              </a:tr>
              <a:tr h="0">
                <a:tc>
                  <a:txBody>
                    <a:bodyPr/>
                    <a:lstStyle/>
                    <a:p>
                      <a:pPr algn="ctr">
                        <a:lnSpc>
                          <a:spcPct val="107000"/>
                        </a:lnSpc>
                        <a:spcAft>
                          <a:spcPts val="800"/>
                        </a:spcAft>
                      </a:pPr>
                      <a: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Conseil de l’Europe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fr-FR" sz="1400" dirty="0">
                          <a:solidFill>
                            <a:srgbClr val="002060"/>
                          </a:solidFill>
                          <a:effectLst/>
                          <a:latin typeface="+mn-lt"/>
                        </a:rPr>
                        <a:t> Il est interdit de tuer le loup sur le territoire national de chaque pays signataires.  </a:t>
                      </a: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3684615"/>
                  </a:ext>
                </a:extLst>
              </a:tr>
              <a:tr h="0">
                <a:tc>
                  <a:txBody>
                    <a:bodyPr/>
                    <a:lstStyle/>
                    <a:p>
                      <a:pPr algn="ctr">
                        <a:lnSpc>
                          <a:spcPct val="107000"/>
                        </a:lnSpc>
                        <a:spcAft>
                          <a:spcPts val="800"/>
                        </a:spcAft>
                      </a:pPr>
                      <a: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Parlement car Article de loi du code de l’environnement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fr-FR" sz="1400" dirty="0">
                          <a:solidFill>
                            <a:srgbClr val="002060"/>
                          </a:solidFill>
                          <a:effectLst/>
                          <a:latin typeface="+mn-lt"/>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dirty="0">
                          <a:solidFill>
                            <a:srgbClr val="002060"/>
                          </a:solidFill>
                          <a:effectLst/>
                          <a:latin typeface="+mn-lt"/>
                        </a:rPr>
                        <a:t>Il est possible de délivrer des dérogations pour tirer </a:t>
                      </a:r>
                      <a:br>
                        <a:rPr lang="fr-FR" sz="1400" dirty="0">
                          <a:solidFill>
                            <a:srgbClr val="002060"/>
                          </a:solidFill>
                          <a:effectLst/>
                          <a:latin typeface="+mn-lt"/>
                        </a:rPr>
                      </a:br>
                      <a:r>
                        <a:rPr lang="fr-FR" sz="1400" dirty="0">
                          <a:solidFill>
                            <a:srgbClr val="002060"/>
                          </a:solidFill>
                          <a:effectLst/>
                          <a:latin typeface="+mn-lt"/>
                        </a:rPr>
                        <a:t>et sous certaines conditions et  sur certaines zones  </a:t>
                      </a: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968429"/>
                  </a:ext>
                </a:extLst>
              </a:tr>
              <a:tr h="0">
                <a:tc>
                  <a:txBody>
                    <a:bodyPr/>
                    <a:lstStyle/>
                    <a:p>
                      <a:pPr algn="ctr">
                        <a:lnSpc>
                          <a:spcPct val="107000"/>
                        </a:lnSpc>
                        <a:spcAft>
                          <a:spcPts val="800"/>
                        </a:spcAft>
                      </a:pPr>
                      <a: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Préfecture car </a:t>
                      </a:r>
                      <a:b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arrêté préfectoral</a:t>
                      </a:r>
                      <a:r>
                        <a:rPr lang="fr-FR" sz="1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fr-FR" sz="1400" dirty="0">
                          <a:solidFill>
                            <a:srgbClr val="002060"/>
                          </a:solidFill>
                          <a:effectLst/>
                          <a:latin typeface="+mn-lt"/>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dirty="0">
                          <a:solidFill>
                            <a:srgbClr val="002060"/>
                          </a:solidFill>
                          <a:effectLst/>
                          <a:latin typeface="+mn-lt"/>
                        </a:rPr>
                        <a:t>Le Préfet Autorise une personne à effectuer des tirs de prélèvement </a:t>
                      </a:r>
                      <a:br>
                        <a:rPr lang="fr-FR" sz="1400" dirty="0">
                          <a:solidFill>
                            <a:srgbClr val="002060"/>
                          </a:solidFill>
                          <a:effectLst/>
                          <a:latin typeface="+mn-lt"/>
                        </a:rPr>
                      </a:br>
                      <a:r>
                        <a:rPr lang="fr-FR" sz="1400" dirty="0">
                          <a:solidFill>
                            <a:srgbClr val="002060"/>
                          </a:solidFill>
                          <a:effectLst/>
                          <a:latin typeface="+mn-lt"/>
                        </a:rPr>
                        <a:t>dans la cadre de la défense de son bétail </a:t>
                      </a: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0871623"/>
                  </a:ext>
                </a:extLst>
              </a:tr>
              <a:tr h="0">
                <a:tc>
                  <a:txBody>
                    <a:bodyPr/>
                    <a:lstStyle/>
                    <a:p>
                      <a:pPr algn="ctr">
                        <a:lnSpc>
                          <a:spcPct val="107000"/>
                        </a:lnSpc>
                        <a:spcAft>
                          <a:spcPts val="800"/>
                        </a:spcAft>
                      </a:pPr>
                      <a: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Ministres car </a:t>
                      </a:r>
                      <a:b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br>
                      <a: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arrêté ministériel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fr-FR" sz="1400" dirty="0">
                          <a:solidFill>
                            <a:srgbClr val="002060"/>
                          </a:solidFill>
                          <a:effectLst/>
                          <a:latin typeface="+mn-lt"/>
                        </a:rPr>
                        <a:t>Indique les départements et les personnes autorisés (les Préfets) à accorder des dérogations aux interdictions de destruction du loup</a:t>
                      </a: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676830"/>
                  </a:ext>
                </a:extLst>
              </a:tr>
              <a:tr h="0">
                <a:tc>
                  <a:txBody>
                    <a:bodyPr/>
                    <a:lstStyle/>
                    <a:p>
                      <a:pPr algn="ctr">
                        <a:lnSpc>
                          <a:spcPct val="107000"/>
                        </a:lnSpc>
                        <a:spcAft>
                          <a:spcPts val="800"/>
                        </a:spcAft>
                      </a:pPr>
                      <a: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Juge/ tribunal car décision de justice/ Jurisprudence</a:t>
                      </a:r>
                      <a:r>
                        <a:rPr lang="fr-FR" sz="1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fr-FR" sz="1400" dirty="0">
                          <a:solidFill>
                            <a:srgbClr val="002060"/>
                          </a:solidFill>
                          <a:effectLst/>
                          <a:latin typeface="+mn-lt"/>
                        </a:rPr>
                        <a:t>Le Tribunal de Gap a sanctionné le braconnage contre un individu  d’une espèce protégée</a:t>
                      </a: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8080703"/>
                  </a:ext>
                </a:extLst>
              </a:tr>
              <a:tr h="0">
                <a:tc>
                  <a:txBody>
                    <a:bodyPr/>
                    <a:lstStyle/>
                    <a:p>
                      <a:pPr algn="ctr">
                        <a:lnSpc>
                          <a:spcPct val="107000"/>
                        </a:lnSpc>
                        <a:spcAft>
                          <a:spcPts val="800"/>
                        </a:spcAft>
                      </a:pPr>
                      <a:r>
                        <a:rPr lang="fr-FR" sz="14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Maire car arrêté municipal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4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fr-FR" sz="1400" dirty="0">
                          <a:solidFill>
                            <a:srgbClr val="002060"/>
                          </a:solidFill>
                          <a:effectLst/>
                          <a:latin typeface="+mn-lt"/>
                        </a:rPr>
                        <a:t>Autorise toutes personnes majeures en possession d’une arme</a:t>
                      </a:r>
                      <a:br>
                        <a:rPr lang="fr-FR" sz="1400" dirty="0">
                          <a:solidFill>
                            <a:srgbClr val="002060"/>
                          </a:solidFill>
                          <a:effectLst/>
                          <a:latin typeface="+mn-lt"/>
                        </a:rPr>
                      </a:br>
                      <a:r>
                        <a:rPr lang="fr-FR" sz="1400" dirty="0">
                          <a:solidFill>
                            <a:srgbClr val="002060"/>
                          </a:solidFill>
                          <a:effectLst/>
                          <a:latin typeface="+mn-lt"/>
                        </a:rPr>
                        <a:t>à tuer le loup sur la commune de Pelleautier </a:t>
                      </a:r>
                      <a:endParaRPr lang="fr-FR" sz="14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8564873"/>
                  </a:ext>
                </a:extLst>
              </a:tr>
            </a:tbl>
          </a:graphicData>
        </a:graphic>
      </p:graphicFrame>
    </p:spTree>
    <p:extLst>
      <p:ext uri="{BB962C8B-B14F-4D97-AF65-F5344CB8AC3E}">
        <p14:creationId xmlns:p14="http://schemas.microsoft.com/office/powerpoint/2010/main" val="1639111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2"/>
            <a:extLst>
              <a:ext uri="{FF2B5EF4-FFF2-40B4-BE49-F238E27FC236}">
                <a16:creationId xmlns:a16="http://schemas.microsoft.com/office/drawing/2014/main" id="{BF07E22B-757D-49C7-9DBA-43D252140E18}"/>
              </a:ext>
            </a:extLst>
          </p:cNvPr>
          <p:cNvPicPr>
            <a:picLocks noChangeAspect="1"/>
          </p:cNvPicPr>
          <p:nvPr/>
        </p:nvPicPr>
        <p:blipFill rotWithShape="1">
          <a:blip r:embed="rId3" cstate="print"/>
          <a:srcRect l="2045" t="18571" r="34091" b="17156"/>
          <a:stretch/>
        </p:blipFill>
        <p:spPr>
          <a:xfrm>
            <a:off x="177672" y="429491"/>
            <a:ext cx="11723383" cy="6633517"/>
          </a:xfrm>
          <a:prstGeom prst="rect">
            <a:avLst/>
          </a:prstGeom>
        </p:spPr>
      </p:pic>
    </p:spTree>
    <p:extLst>
      <p:ext uri="{BB962C8B-B14F-4D97-AF65-F5344CB8AC3E}">
        <p14:creationId xmlns:p14="http://schemas.microsoft.com/office/powerpoint/2010/main" val="79543988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739774-BCBE-498B-974E-89D372264375}"/>
              </a:ext>
            </a:extLst>
          </p:cNvPr>
          <p:cNvSpPr txBox="1"/>
          <p:nvPr/>
        </p:nvSpPr>
        <p:spPr>
          <a:xfrm>
            <a:off x="172973" y="240878"/>
            <a:ext cx="12195491" cy="1138773"/>
          </a:xfrm>
          <a:prstGeom prst="rect">
            <a:avLst/>
          </a:prstGeom>
          <a:noFill/>
        </p:spPr>
        <p:txBody>
          <a:bodyPr wrap="square" rtlCol="0">
            <a:spAutoFit/>
          </a:bodyPr>
          <a:lstStyle/>
          <a:p>
            <a:r>
              <a:rPr lang="fr-FR" sz="3600" b="1" dirty="0">
                <a:solidFill>
                  <a:srgbClr val="FF0000"/>
                </a:solidFill>
              </a:rPr>
              <a:t>CORRECTION / </a:t>
            </a:r>
            <a:r>
              <a:rPr lang="fr-FR" sz="3200" b="1" dirty="0">
                <a:solidFill>
                  <a:srgbClr val="404040"/>
                </a:solidFill>
                <a:effectLst/>
                <a:latin typeface="Calibri" panose="020F0502020204030204" pitchFamily="34" charset="0"/>
                <a:ea typeface="Whitney-Book"/>
                <a:cs typeface="Calibri" panose="020F0502020204030204" pitchFamily="34" charset="0"/>
              </a:rPr>
              <a:t>2</a:t>
            </a:r>
            <a:r>
              <a:rPr lang="fr-FR" sz="3200" dirty="0">
                <a:solidFill>
                  <a:srgbClr val="404040"/>
                </a:solidFill>
                <a:effectLst/>
                <a:latin typeface="Calibri" panose="020F0502020204030204" pitchFamily="34" charset="0"/>
                <a:ea typeface="Whitney-Book"/>
                <a:cs typeface="Calibri" panose="020F0502020204030204" pitchFamily="34" charset="0"/>
              </a:rPr>
              <a:t> – Le tribunal administratif a prononcé l’annulation d’une des règles de droit en annexe. Laquelle ? et pourquoi ?</a:t>
            </a:r>
            <a:endParaRPr lang="fr-FR" sz="3200" b="1" u="sng"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A62C1D64-FA75-48C7-BC80-53E393A06370}"/>
              </a:ext>
            </a:extLst>
          </p:cNvPr>
          <p:cNvPicPr>
            <a:picLocks noChangeAspect="1"/>
          </p:cNvPicPr>
          <p:nvPr/>
        </p:nvPicPr>
        <p:blipFill rotWithShape="1">
          <a:blip r:embed="rId2" cstate="print"/>
          <a:srcRect l="10526" t="16568" r="12106" b="11585"/>
          <a:stretch/>
        </p:blipFill>
        <p:spPr>
          <a:xfrm>
            <a:off x="417095" y="1524000"/>
            <a:ext cx="9432758" cy="4924927"/>
          </a:xfrm>
          <a:prstGeom prst="rect">
            <a:avLst/>
          </a:prstGeom>
        </p:spPr>
      </p:pic>
      <p:pic>
        <p:nvPicPr>
          <p:cNvPr id="5122" name="Picture 2" descr="logo préfet">
            <a:hlinkClick r:id="rId3"/>
            <a:extLst>
              <a:ext uri="{FF2B5EF4-FFF2-40B4-BE49-F238E27FC236}">
                <a16:creationId xmlns:a16="http://schemas.microsoft.com/office/drawing/2014/main" id="{746C105E-360C-4BAC-858B-8F283A219F0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374"/>
          <a:stretch/>
        </p:blipFill>
        <p:spPr bwMode="auto">
          <a:xfrm>
            <a:off x="9705822" y="4422607"/>
            <a:ext cx="1628274" cy="103036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hlinkClick r:id="rId5"/>
            <a:extLst>
              <a:ext uri="{FF2B5EF4-FFF2-40B4-BE49-F238E27FC236}">
                <a16:creationId xmlns:a16="http://schemas.microsoft.com/office/drawing/2014/main" id="{F570FB7A-1065-43DE-AA0E-0E47C7C444DE}"/>
              </a:ext>
            </a:extLst>
          </p:cNvPr>
          <p:cNvPicPr>
            <a:picLocks noChangeAspect="1"/>
          </p:cNvPicPr>
          <p:nvPr/>
        </p:nvPicPr>
        <p:blipFill rotWithShape="1">
          <a:blip r:embed="rId6" cstate="print"/>
          <a:srcRect l="1419" t="11173" r="78420" b="74047"/>
          <a:stretch/>
        </p:blipFill>
        <p:spPr>
          <a:xfrm>
            <a:off x="9409391" y="3165173"/>
            <a:ext cx="2457933" cy="1013160"/>
          </a:xfrm>
          <a:prstGeom prst="rect">
            <a:avLst/>
          </a:prstGeom>
        </p:spPr>
      </p:pic>
      <p:pic>
        <p:nvPicPr>
          <p:cNvPr id="9" name="Image 8">
            <a:extLst>
              <a:ext uri="{FF2B5EF4-FFF2-40B4-BE49-F238E27FC236}">
                <a16:creationId xmlns:a16="http://schemas.microsoft.com/office/drawing/2014/main" id="{A486F21C-F3B3-4D78-9307-BB6C005CF539}"/>
              </a:ext>
            </a:extLst>
          </p:cNvPr>
          <p:cNvPicPr/>
          <p:nvPr/>
        </p:nvPicPr>
        <p:blipFill rotWithShape="1">
          <a:blip r:embed="rId7" cstate="print">
            <a:extLst>
              <a:ext uri="{28A0092B-C50C-407E-A947-70E740481C1C}">
                <a14:useLocalDpi xmlns:a14="http://schemas.microsoft.com/office/drawing/2010/main" val="0"/>
              </a:ext>
            </a:extLst>
          </a:blip>
          <a:srcRect l="27132" t="22061" r="58308" b="54885"/>
          <a:stretch/>
        </p:blipFill>
        <p:spPr bwMode="auto">
          <a:xfrm>
            <a:off x="9050447" y="1972953"/>
            <a:ext cx="1009682" cy="947946"/>
          </a:xfrm>
          <a:prstGeom prst="rect">
            <a:avLst/>
          </a:prstGeom>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6208D484-2C25-4964-9CB3-995B199CE79F}"/>
              </a:ext>
            </a:extLst>
          </p:cNvPr>
          <p:cNvPicPr/>
          <p:nvPr/>
        </p:nvPicPr>
        <p:blipFill rotWithShape="1">
          <a:blip r:embed="rId8" cstate="print">
            <a:extLst>
              <a:ext uri="{28A0092B-C50C-407E-A947-70E740481C1C}">
                <a14:useLocalDpi xmlns:a14="http://schemas.microsoft.com/office/drawing/2010/main" val="0"/>
              </a:ext>
            </a:extLst>
          </a:blip>
          <a:srcRect l="27132" t="49159" r="57353" b="34364"/>
          <a:stretch/>
        </p:blipFill>
        <p:spPr bwMode="auto">
          <a:xfrm>
            <a:off x="8833324" y="1379650"/>
            <a:ext cx="1226806" cy="668085"/>
          </a:xfrm>
          <a:prstGeom prst="rect">
            <a:avLst/>
          </a:prstGeom>
          <a:ln>
            <a:noFill/>
          </a:ln>
          <a:extLst>
            <a:ext uri="{53640926-AAD7-44D8-BBD7-CCE9431645EC}">
              <a14:shadowObscured xmlns:a14="http://schemas.microsoft.com/office/drawing/2010/main"/>
            </a:ext>
          </a:extLst>
        </p:spPr>
      </p:pic>
      <p:pic>
        <p:nvPicPr>
          <p:cNvPr id="1026" name="Picture 2" descr="Secrétaire de mairie à Vancé - CCVBA">
            <a:extLst>
              <a:ext uri="{FF2B5EF4-FFF2-40B4-BE49-F238E27FC236}">
                <a16:creationId xmlns:a16="http://schemas.microsoft.com/office/drawing/2014/main" id="{F825B072-A4EA-4517-81D5-035C98C00A6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09388" y="5591735"/>
            <a:ext cx="1266265" cy="1266265"/>
          </a:xfrm>
          <a:prstGeom prst="rect">
            <a:avLst/>
          </a:prstGeom>
          <a:noFill/>
          <a:extLst>
            <a:ext uri="{909E8E84-426E-40DD-AFC4-6F175D3DCCD1}">
              <a14:hiddenFill xmlns:a14="http://schemas.microsoft.com/office/drawing/2010/main">
                <a:solidFill>
                  <a:srgbClr val="FFFFFF"/>
                </a:solidFill>
              </a14:hiddenFill>
            </a:ext>
          </a:extLst>
        </p:spPr>
      </p:pic>
      <p:sp>
        <p:nvSpPr>
          <p:cNvPr id="3" name="Interdiction 2">
            <a:hlinkClick r:id="rId10"/>
            <a:extLst>
              <a:ext uri="{FF2B5EF4-FFF2-40B4-BE49-F238E27FC236}">
                <a16:creationId xmlns:a16="http://schemas.microsoft.com/office/drawing/2014/main" id="{9B0782F3-F057-4C3B-A871-B1832E86F5FE}"/>
              </a:ext>
            </a:extLst>
          </p:cNvPr>
          <p:cNvSpPr/>
          <p:nvPr/>
        </p:nvSpPr>
        <p:spPr>
          <a:xfrm>
            <a:off x="9809389" y="5591735"/>
            <a:ext cx="1350136" cy="1135883"/>
          </a:xfrm>
          <a:prstGeom prst="noSmoking">
            <a:avLst/>
          </a:prstGeom>
          <a:solidFill>
            <a:srgbClr val="FF0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65641247"/>
      </p:ext>
    </p:extLst>
  </p:cSld>
  <p:clrMapOvr>
    <a:masterClrMapping/>
  </p:clrMapOvr>
  <p:transition spd="med"/>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615</Words>
  <Application>Microsoft Office PowerPoint</Application>
  <PresentationFormat>Grand écran</PresentationFormat>
  <Paragraphs>43</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Calibri Light</vt:lpstr>
      <vt:lpstr>Thème Office</vt:lpstr>
      <vt:lpstr>TD /  LOUP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 /  LOUP</dc:title>
  <dc:creator>Franck Rubino</dc:creator>
  <cp:lastModifiedBy>Franck Rubino</cp:lastModifiedBy>
  <cp:revision>8</cp:revision>
  <dcterms:created xsi:type="dcterms:W3CDTF">2021-09-27T12:11:15Z</dcterms:created>
  <dcterms:modified xsi:type="dcterms:W3CDTF">2024-09-30T12:47:00Z</dcterms:modified>
</cp:coreProperties>
</file>